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280" r:id="rId5"/>
    <p:sldId id="363" r:id="rId6"/>
    <p:sldId id="308" r:id="rId7"/>
    <p:sldId id="352" r:id="rId8"/>
    <p:sldId id="391" r:id="rId9"/>
    <p:sldId id="354" r:id="rId10"/>
    <p:sldId id="358" r:id="rId11"/>
    <p:sldId id="306" r:id="rId12"/>
    <p:sldId id="307" r:id="rId13"/>
    <p:sldId id="372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380" r:id="rId24"/>
    <p:sldId id="402" r:id="rId25"/>
    <p:sldId id="403" r:id="rId26"/>
    <p:sldId id="404" r:id="rId27"/>
    <p:sldId id="405" r:id="rId28"/>
    <p:sldId id="406" r:id="rId29"/>
    <p:sldId id="357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31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2" r:id="rId55"/>
    <p:sldId id="433" r:id="rId56"/>
    <p:sldId id="435" r:id="rId57"/>
    <p:sldId id="436" r:id="rId58"/>
    <p:sldId id="438" r:id="rId59"/>
    <p:sldId id="439" r:id="rId60"/>
    <p:sldId id="440" r:id="rId61"/>
    <p:sldId id="387" r:id="rId62"/>
    <p:sldId id="441" r:id="rId63"/>
    <p:sldId id="389" r:id="rId64"/>
    <p:sldId id="368" r:id="rId65"/>
    <p:sldId id="390" r:id="rId66"/>
    <p:sldId id="355" r:id="rId6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D293BEF7-738B-4285-9F92-E32002D21645}">
          <p14:sldIdLst>
            <p14:sldId id="280"/>
            <p14:sldId id="363"/>
            <p14:sldId id="308"/>
            <p14:sldId id="352"/>
            <p14:sldId id="391"/>
            <p14:sldId id="354"/>
            <p14:sldId id="358"/>
            <p14:sldId id="306"/>
            <p14:sldId id="307"/>
            <p14:sldId id="372"/>
            <p14:sldId id="392"/>
            <p14:sldId id="393"/>
            <p14:sldId id="394"/>
            <p14:sldId id="395"/>
            <p14:sldId id="396"/>
            <p14:sldId id="397"/>
            <p14:sldId id="398"/>
            <p14:sldId id="400"/>
            <p14:sldId id="401"/>
            <p14:sldId id="380"/>
            <p14:sldId id="402"/>
          </p14:sldIdLst>
        </p14:section>
        <p14:section name="Untitled Section" id="{5DCB5C50-11D5-4B13-88DA-C8C011F2C0EA}">
          <p14:sldIdLst>
            <p14:sldId id="403"/>
            <p14:sldId id="404"/>
            <p14:sldId id="405"/>
            <p14:sldId id="406"/>
            <p14:sldId id="357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31"/>
            <p14:sldId id="424"/>
            <p14:sldId id="425"/>
            <p14:sldId id="426"/>
            <p14:sldId id="427"/>
            <p14:sldId id="428"/>
            <p14:sldId id="429"/>
            <p14:sldId id="430"/>
            <p14:sldId id="432"/>
            <p14:sldId id="433"/>
            <p14:sldId id="435"/>
            <p14:sldId id="436"/>
            <p14:sldId id="438"/>
            <p14:sldId id="439"/>
            <p14:sldId id="440"/>
            <p14:sldId id="387"/>
            <p14:sldId id="441"/>
            <p14:sldId id="389"/>
            <p14:sldId id="368"/>
            <p14:sldId id="390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08BC89-2A3C-A5AD-1DF7-D77CF4FD904E}" name="Mikus Melderis" initials="MM" userId="S::Mikus.Melderis@vpc.lv::94323270-e08b-426b-a6d1-c143e3510c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 Zaiceva" initials="OZ" lastIdx="0" clrIdx="0">
    <p:extLst>
      <p:ext uri="{19B8F6BF-5375-455C-9EA6-DF929625EA0E}">
        <p15:presenceInfo xmlns:p15="http://schemas.microsoft.com/office/powerpoint/2012/main" userId="S-1-5-21-931912285-4114516723-3503950621-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4A"/>
    <a:srgbClr val="FFB82E"/>
    <a:srgbClr val="FAFDFB"/>
    <a:srgbClr val="4BCDB4"/>
    <a:srgbClr val="23BCBA"/>
    <a:srgbClr val="5FA094"/>
    <a:srgbClr val="009999"/>
    <a:srgbClr val="FFFFFF"/>
    <a:srgbClr val="0563C1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52" autoAdjust="0"/>
  </p:normalViewPr>
  <p:slideViewPr>
    <p:cSldViewPr snapToGrid="0">
      <p:cViewPr>
        <p:scale>
          <a:sx n="106" d="100"/>
          <a:sy n="106" d="100"/>
        </p:scale>
        <p:origin x="6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0A45E-D3C8-4312-AA80-3AF8CDEB4174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22B3-3CB3-4657-B6C9-8A6CD20014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11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128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5759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395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087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1414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457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5179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2702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4327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5386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611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9528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673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54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3560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8509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9915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9184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986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8982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906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31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4110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960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0758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50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8556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51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4877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56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392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59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383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287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324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618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579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73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22B3-3CB3-4657-B6C9-8A6CD200143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418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7469E4-1B19-41C4-96E2-1C2C7D7A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44A26084-74DE-42A9-BDF3-10E1C2250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8684DD5-6B21-4A94-B066-AE920D06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62FDA72-9963-4876-8FB0-185A950E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E94F9A5-EE8D-4BAA-B966-BF1E86C9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571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A59211A-7FBF-4995-942B-6980AAB8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AE4C90D-96E4-480D-9074-EADFA7B15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D5F8EF43-CB03-4965-8E11-1DBC73C7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29F8D8A-B641-4FB1-860D-8A782850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120BBA0-DB2A-4A7F-85A3-B1D071C1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7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94F60F45-72E6-4159-9334-59B464FE6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EAEE9C2-9BBB-464C-A7D4-6F4EC2C38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907F34E-B8A6-4A84-8FFD-41BB8460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696E6BD-E7B6-437B-9E60-CCC8C3A1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F38FCA5-E420-40C5-8D2C-8E67C185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024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2_Bullet_point_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909626AD-EAF5-8D05-6D14-E06877978FC2}"/>
              </a:ext>
            </a:extLst>
          </p:cNvPr>
          <p:cNvSpPr/>
          <p:nvPr userDrawn="1"/>
        </p:nvSpPr>
        <p:spPr>
          <a:xfrm>
            <a:off x="7297103" y="-973125"/>
            <a:ext cx="5573436" cy="5573436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52000"/>
                </a:schemeClr>
              </a:gs>
              <a:gs pos="73000">
                <a:schemeClr val="accent3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67"/>
          </a:p>
        </p:txBody>
      </p:sp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2FAEA21C-5B02-189D-6FC1-3D9AC8E6D8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533" y="2682171"/>
            <a:ext cx="4904316" cy="2508249"/>
          </a:xfrm>
          <a:prstGeom prst="rect">
            <a:avLst/>
          </a:prstGeom>
        </p:spPr>
        <p:txBody>
          <a:bodyPr/>
          <a:lstStyle>
            <a:lvl1pPr marL="228594" indent="-228594">
              <a:buSzPct val="120000"/>
              <a:buFontTx/>
              <a:buBlip>
                <a:blip r:embed="rId2"/>
              </a:buBlip>
              <a:defRPr lang="lv-LV" sz="1467" b="0" i="0" u="none" strike="noStrike" cap="none" dirty="0">
                <a:solidFill>
                  <a:srgbClr val="3F3F3F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94" marR="0" lvl="0" indent="-22859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/>
              <a:t>First point</a:t>
            </a:r>
          </a:p>
          <a:p>
            <a:pPr marL="228594" marR="0" lvl="0" indent="-22859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/>
              <a:t>Second point</a:t>
            </a:r>
          </a:p>
          <a:p>
            <a:pPr marL="228594" marR="0" lvl="0" indent="-22859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lv-LV"/>
              <a:t>Third point</a:t>
            </a:r>
            <a:endParaRPr lang="en-GB"/>
          </a:p>
        </p:txBody>
      </p:sp>
      <p:sp>
        <p:nvSpPr>
          <p:cNvPr id="22" name="Text Placeholder 37">
            <a:extLst>
              <a:ext uri="{FF2B5EF4-FFF2-40B4-BE49-F238E27FC236}">
                <a16:creationId xmlns:a16="http://schemas.microsoft.com/office/drawing/2014/main" id="{CABCCBF8-CA2E-0AE4-E602-F6C867289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6533" y="1011441"/>
            <a:ext cx="4904316" cy="147743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lv-LV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283861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C71302-A687-471C-98F3-04E9F379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5C5E052-973E-47D7-82D9-5716FE3E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0D33E8E-8146-46D7-A305-06FB2E91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2644514-99AB-4E07-BE03-04A5D608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7282B18-4545-4A41-B62D-9FF84422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319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8DF829-712F-4468-86EF-55F533B2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2D19CE4-CCE2-4CAB-9F0F-7652E1B1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C1E028E-F3FA-41F7-A722-F319E8A1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8607095-4B0B-409C-927F-7A6D09A6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43030C7-D072-41CB-A6D7-73970BE6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8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5C960D-30E1-4929-87BD-452EE57A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C72C1EA-5A88-4BA0-A7F0-3744D96F0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414007D-9674-4824-8F2D-0E18C3284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CE0F7FA-7832-4490-82EC-A2A73F40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5162D87-D9A8-404D-86DD-1C9125FB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43806A6-2D9C-49E9-82AE-A7E21E4E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0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E6EDAF8-F590-4EA5-B94E-0ED5B4CE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8C0B31B-9CEA-4E27-8D75-B94B274C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AD827D7-0865-428E-83FD-415D508B2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BCE74A7-34EE-46ED-8175-236AE4284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0C7E8F9D-719D-4455-8D57-9945710F3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D12326E-803B-49D2-A90F-BA4F2D60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163E67C7-3D53-41A5-AAE7-D903D3A9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3747FB2-6BB5-4905-A690-09040565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60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094589-87E1-42BD-BC2C-1611D6D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A909064-D26A-42A9-8732-72CAE71C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C701C15-F78E-47A5-93A8-6C5DEEDC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A3040F1-48CE-47F3-8FA1-CB02E4F9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57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55BC3F70-A6DA-4311-B2F9-E82337E1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418E096A-8171-4098-B587-A5EA83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266D357-5E57-4883-A5FB-052520B9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122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2D1FF3A-F7DB-42A0-8894-CA3CBC4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E35C7A9-7903-4CBB-B8F6-E7E0EF49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26B4B36-D61E-493F-97C6-3B32F19A6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F3DC8CB-1EDE-4FD9-AC6D-DE725212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6B39CBD-CF91-44CA-A566-EC3AAC9E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66B674CC-B2BA-4032-A53D-622DD07A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25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1CA456E-C8C2-426C-80E2-5AEEC7F5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9E1DDB95-2DCD-4568-83C7-7C72C58E9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E8D72FB-761A-406B-9059-BDAC1EBA0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EE57E93-8569-44F1-A1CF-7A361872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76615B6B-4B57-4905-9E3A-57F44892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9C0B298-CC21-45C0-8719-FF800295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01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1C4D67-7450-43C2-8713-4925FFE61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2EA2FE8-A18E-42D4-86D1-1C1FDE3A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29CA8A7-991E-4600-8247-BFDC68604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548-B217-441C-851A-9CFFBE707DB1}" type="datetimeFigureOut">
              <a:rPr lang="lv-LV" smtClean="0"/>
              <a:t>30.04.2025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B1889E7-A4B8-436B-9B77-D6454B8A1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E934713-AFC8-4009-9500-8280F7C27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BAB7-69FC-4EF2-8DC6-EE5DD65E71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15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hyperlink" Target="https://catalogue.openaire.eu/home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8.svg"/><Relationship Id="rId18" Type="http://schemas.openxmlformats.org/officeDocument/2006/relationships/slide" Target="slide54.xml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openxmlformats.org/officeDocument/2006/relationships/slide" Target="slide5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24.xml"/><Relationship Id="rId5" Type="http://schemas.openxmlformats.org/officeDocument/2006/relationships/slide" Target="slide3.xml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slide" Target="slide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hyperlink" Target="https://creativecommons.org/share-your-work/cclicenses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gos.openaire.e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hyperlink" Target="https://www.dcc.ac.uk/guidance/standards/metadata/lis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share-your-work/cclicenses/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hyperlink" Target="mailto:datukuratori@lu.lv" TargetMode="External"/><Relationship Id="rId7" Type="http://schemas.openxmlformats.org/officeDocument/2006/relationships/image" Target="../media/image105.png"/><Relationship Id="rId2" Type="http://schemas.openxmlformats.org/officeDocument/2006/relationships/hyperlink" Target="mailto:datukuratori@lbtu.l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datukuratori@rtu.lv" TargetMode="External"/><Relationship Id="rId4" Type="http://schemas.openxmlformats.org/officeDocument/2006/relationships/hyperlink" Target="mailto:datukuratori@rsu.l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gos.openaire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8D0CA1A-3D48-199C-E761-9CF7A4F6299C}"/>
              </a:ext>
            </a:extLst>
          </p:cNvPr>
          <p:cNvSpPr/>
          <p:nvPr/>
        </p:nvSpPr>
        <p:spPr>
          <a:xfrm>
            <a:off x="6511098" y="-1909896"/>
            <a:ext cx="4180077" cy="4180077"/>
          </a:xfrm>
          <a:prstGeom prst="ellipse">
            <a:avLst/>
          </a:prstGeom>
          <a:gradFill flip="none" rotWithShape="1">
            <a:gsLst>
              <a:gs pos="0">
                <a:srgbClr val="FFB82E">
                  <a:alpha val="52000"/>
                </a:srgbClr>
              </a:gs>
              <a:gs pos="73000">
                <a:srgbClr val="FFB82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66AA09-AFD5-E902-154B-7682CD10AF32}"/>
              </a:ext>
            </a:extLst>
          </p:cNvPr>
          <p:cNvSpPr/>
          <p:nvPr/>
        </p:nvSpPr>
        <p:spPr>
          <a:xfrm>
            <a:off x="7349690" y="4769009"/>
            <a:ext cx="4180077" cy="4180077"/>
          </a:xfrm>
          <a:prstGeom prst="ellipse">
            <a:avLst/>
          </a:prstGeom>
          <a:gradFill flip="none" rotWithShape="1">
            <a:gsLst>
              <a:gs pos="0">
                <a:srgbClr val="FFB82E">
                  <a:alpha val="52000"/>
                </a:srgbClr>
              </a:gs>
              <a:gs pos="73000">
                <a:srgbClr val="FFB82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DA61C461-0772-472D-B1F4-E4A0CA70710B}"/>
              </a:ext>
            </a:extLst>
          </p:cNvPr>
          <p:cNvSpPr/>
          <p:nvPr/>
        </p:nvSpPr>
        <p:spPr>
          <a:xfrm>
            <a:off x="520664" y="6057332"/>
            <a:ext cx="9722553" cy="6155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200" i="1" dirty="0">
                <a:solidFill>
                  <a:srgbClr val="003C4A"/>
                </a:solidFill>
                <a:latin typeface="Century Gothic"/>
                <a:ea typeface="Aptos"/>
              </a:rPr>
              <a:t>Materiāls sagatavots Eiropas Savienības Atveseļošanas fonda projekta Nr. 2.1.3.1.i.0/2/23/I/CFLA/002 “Atbalsts atvērtās zinātnes ieviešanai praksē, kā arī izveidoti risinājumi zinātnes datu koplietošanai un dalībai ES atvērtajā zinātnes mākonī” ietvaros</a:t>
            </a:r>
            <a:endParaRPr lang="lv-LV" sz="1200" dirty="0">
              <a:solidFill>
                <a:srgbClr val="003C4A"/>
              </a:solidFill>
              <a:latin typeface="Century Gothic"/>
              <a:ea typeface="Aptos"/>
            </a:endParaRPr>
          </a:p>
          <a:p>
            <a:endParaRPr lang="lv-LV" sz="1000" i="1" dirty="0">
              <a:solidFill>
                <a:srgbClr val="5D6E71"/>
              </a:solidFill>
              <a:latin typeface="Century Gothic"/>
            </a:endParaRP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40126C21-C963-4E7A-944F-FE8AAAC877C8}"/>
              </a:ext>
            </a:extLst>
          </p:cNvPr>
          <p:cNvSpPr/>
          <p:nvPr/>
        </p:nvSpPr>
        <p:spPr>
          <a:xfrm>
            <a:off x="589686" y="4643058"/>
            <a:ext cx="326763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1200" dirty="0">
                <a:solidFill>
                  <a:srgbClr val="003C4A"/>
                </a:solidFill>
                <a:latin typeface="Century Gothic"/>
              </a:rPr>
              <a:t>Latvijas Datu kuratoru tīkls, 2025.</a:t>
            </a:r>
            <a:endParaRPr lang="en-US"/>
          </a:p>
          <a:p>
            <a:r>
              <a:rPr lang="lv-LV" sz="1200" dirty="0">
                <a:solidFill>
                  <a:srgbClr val="003C4A"/>
                </a:solidFill>
                <a:latin typeface="Century Gothic"/>
              </a:rPr>
              <a:t>CC BY 4.0</a:t>
            </a:r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821EC-A6EB-44A0-A83D-9A2525C9D227}"/>
              </a:ext>
            </a:extLst>
          </p:cNvPr>
          <p:cNvSpPr txBox="1"/>
          <p:nvPr/>
        </p:nvSpPr>
        <p:spPr>
          <a:xfrm>
            <a:off x="691207" y="571803"/>
            <a:ext cx="10313048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5400" b="1" dirty="0">
                <a:solidFill>
                  <a:srgbClr val="003C4A"/>
                </a:solidFill>
                <a:latin typeface="Century Gothic"/>
              </a:rPr>
              <a:t>Datu pārvaldības </a:t>
            </a:r>
            <a:endParaRPr lang="en-US" sz="5400" dirty="0">
              <a:solidFill>
                <a:srgbClr val="003C4A"/>
              </a:solidFill>
              <a:latin typeface="Century Gothic"/>
            </a:endParaRPr>
          </a:p>
          <a:p>
            <a:r>
              <a:rPr lang="lv-LV" sz="5400" b="1" dirty="0">
                <a:solidFill>
                  <a:srgbClr val="003C4A"/>
                </a:solidFill>
                <a:latin typeface="Century Gothic"/>
              </a:rPr>
              <a:t>plāna (DPP) veidošana</a:t>
            </a:r>
            <a:endParaRPr lang="en-US" sz="5400" dirty="0">
              <a:solidFill>
                <a:srgbClr val="003C4A"/>
              </a:solidFill>
              <a:latin typeface="Century Gothic"/>
            </a:endParaRPr>
          </a:p>
          <a:p>
            <a:r>
              <a:rPr lang="lv-LV" sz="5400" b="1" dirty="0">
                <a:solidFill>
                  <a:srgbClr val="003C4A"/>
                </a:solidFill>
                <a:latin typeface="Century Gothic"/>
              </a:rPr>
              <a:t>ARGOS platformā</a:t>
            </a:r>
            <a:endParaRPr lang="en-US" sz="5400" dirty="0">
              <a:solidFill>
                <a:srgbClr val="003C4A"/>
              </a:solidFill>
              <a:latin typeface="Century Gothic"/>
            </a:endParaRPr>
          </a:p>
        </p:txBody>
      </p:sp>
      <p:pic>
        <p:nvPicPr>
          <p:cNvPr id="17" name="Picture 16" descr="A group of squares on a black background&#10;&#10;AI-generated content may be incorrect.">
            <a:extLst>
              <a:ext uri="{FF2B5EF4-FFF2-40B4-BE49-F238E27FC236}">
                <a16:creationId xmlns:a16="http://schemas.microsoft.com/office/drawing/2014/main" id="{FB61F055-6661-3181-6F17-616598348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62" y="323152"/>
            <a:ext cx="4061889" cy="5670558"/>
          </a:xfrm>
          <a:prstGeom prst="rect">
            <a:avLst/>
          </a:prstGeom>
        </p:spPr>
      </p:pic>
      <p:pic>
        <p:nvPicPr>
          <p:cNvPr id="16" name="Picture 15" descr="A blue and white logo&#10;&#10;AI-generated content may be incorrect.">
            <a:extLst>
              <a:ext uri="{FF2B5EF4-FFF2-40B4-BE49-F238E27FC236}">
                <a16:creationId xmlns:a16="http://schemas.microsoft.com/office/drawing/2014/main" id="{1C747BF4-CD7C-DE40-28DB-A8FF94911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479" y="5449822"/>
            <a:ext cx="1295400" cy="542925"/>
          </a:xfrm>
          <a:prstGeom prst="rect">
            <a:avLst/>
          </a:prstGeom>
        </p:spPr>
      </p:pic>
      <p:pic>
        <p:nvPicPr>
          <p:cNvPr id="18" name="Picture 17" descr="A logo with a plus and blue circle&#10;&#10;AI-generated content may be incorrect.">
            <a:extLst>
              <a:ext uri="{FF2B5EF4-FFF2-40B4-BE49-F238E27FC236}">
                <a16:creationId xmlns:a16="http://schemas.microsoft.com/office/drawing/2014/main" id="{748CD43C-6C2A-3ADB-349D-F681C3EFC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649" y="5236496"/>
            <a:ext cx="1628775" cy="819150"/>
          </a:xfrm>
          <a:prstGeom prst="rect">
            <a:avLst/>
          </a:prstGeom>
        </p:spPr>
      </p:pic>
      <p:pic>
        <p:nvPicPr>
          <p:cNvPr id="11" name="Picture 10" descr="EU_LOGO_LV.png">
            <a:extLst>
              <a:ext uri="{FF2B5EF4-FFF2-40B4-BE49-F238E27FC236}">
                <a16:creationId xmlns:a16="http://schemas.microsoft.com/office/drawing/2014/main" id="{BBB2AEBB-B466-88EC-550E-AC2740595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58" y="5129365"/>
            <a:ext cx="1844131" cy="864666"/>
          </a:xfrm>
          <a:prstGeom prst="rect">
            <a:avLst/>
          </a:prstGeom>
        </p:spPr>
      </p:pic>
      <p:pic>
        <p:nvPicPr>
          <p:cNvPr id="14" name="Picture 13" descr="LBTU_LOGO_LV.png">
            <a:extLst>
              <a:ext uri="{FF2B5EF4-FFF2-40B4-BE49-F238E27FC236}">
                <a16:creationId xmlns:a16="http://schemas.microsoft.com/office/drawing/2014/main" id="{C0912688-0D2E-964A-4D22-73C0A549B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51" y="2903941"/>
            <a:ext cx="1758011" cy="1798591"/>
          </a:xfrm>
          <a:prstGeom prst="rect">
            <a:avLst/>
          </a:prstGeom>
        </p:spPr>
      </p:pic>
      <p:pic>
        <p:nvPicPr>
          <p:cNvPr id="19" name="Picture 18" descr="LU_logotips_LAT.png">
            <a:extLst>
              <a:ext uri="{FF2B5EF4-FFF2-40B4-BE49-F238E27FC236}">
                <a16:creationId xmlns:a16="http://schemas.microsoft.com/office/drawing/2014/main" id="{EC55D7B3-FEC4-3EE8-E2A0-20975FE12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2687" y="3253377"/>
            <a:ext cx="1321219" cy="1289729"/>
          </a:xfrm>
          <a:prstGeom prst="rect">
            <a:avLst/>
          </a:prstGeom>
        </p:spPr>
      </p:pic>
      <p:pic>
        <p:nvPicPr>
          <p:cNvPr id="20" name="Picture 19" descr="RSU_LOGO_LV.png">
            <a:extLst>
              <a:ext uri="{FF2B5EF4-FFF2-40B4-BE49-F238E27FC236}">
                <a16:creationId xmlns:a16="http://schemas.microsoft.com/office/drawing/2014/main" id="{1A5C9C77-D9D8-B7C8-94EF-86C7FD2FC8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4085" y="3253379"/>
            <a:ext cx="1388256" cy="1374729"/>
          </a:xfrm>
          <a:prstGeom prst="rect">
            <a:avLst/>
          </a:prstGeom>
        </p:spPr>
      </p:pic>
      <p:pic>
        <p:nvPicPr>
          <p:cNvPr id="21" name="Picture 20" descr="RTU_LOGO_LV.png">
            <a:extLst>
              <a:ext uri="{FF2B5EF4-FFF2-40B4-BE49-F238E27FC236}">
                <a16:creationId xmlns:a16="http://schemas.microsoft.com/office/drawing/2014/main" id="{C9BDB6B2-5A99-D630-54E2-9387116C1E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382" y="3442750"/>
            <a:ext cx="1156800" cy="1000521"/>
          </a:xfrm>
          <a:prstGeom prst="rect">
            <a:avLst/>
          </a:prstGeom>
        </p:spPr>
      </p:pic>
      <p:pic>
        <p:nvPicPr>
          <p:cNvPr id="22" name="Picture 21" descr="VPC_LOGO_LV.png">
            <a:extLst>
              <a:ext uri="{FF2B5EF4-FFF2-40B4-BE49-F238E27FC236}">
                <a16:creationId xmlns:a16="http://schemas.microsoft.com/office/drawing/2014/main" id="{B89928E2-29D2-9E97-F484-F212D38804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2103" y="3467549"/>
            <a:ext cx="1429202" cy="9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797393-B585-4A2D-9D11-39B253C9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617" y="1203173"/>
            <a:ext cx="3767033" cy="5372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1FB9C-28B7-4C88-BF98-C6C8C0197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3" y="1672470"/>
            <a:ext cx="3315952" cy="4948518"/>
          </a:xfrm>
          <a:prstGeom prst="rect">
            <a:avLst/>
          </a:prstGeom>
        </p:spPr>
      </p:pic>
      <p:sp>
        <p:nvSpPr>
          <p:cNvPr id="9" name="Runas burbulis: taisnstūrveida ar noapaļotiem stūriem 4">
            <a:extLst>
              <a:ext uri="{FF2B5EF4-FFF2-40B4-BE49-F238E27FC236}">
                <a16:creationId xmlns:a16="http://schemas.microsoft.com/office/drawing/2014/main" id="{4DCD9E93-31BA-494E-8D15-A77F812FFCE9}"/>
              </a:ext>
            </a:extLst>
          </p:cNvPr>
          <p:cNvSpPr/>
          <p:nvPr/>
        </p:nvSpPr>
        <p:spPr>
          <a:xfrm>
            <a:off x="321763" y="199221"/>
            <a:ext cx="11548473" cy="760003"/>
          </a:xfrm>
          <a:prstGeom prst="wedgeRoundRectCallout">
            <a:avLst>
              <a:gd name="adj1" fmla="val 48389"/>
              <a:gd name="adj2" fmla="val -105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Piesakies ar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ACCOUNT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vai izmanto citas iespējas: ar savu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EduGAIN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GitHub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, Google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LinkedIn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vai 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ORCID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kontu. Ja līdz šim nav izveidots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konts, sistēma piedāvās to izveidot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5">
            <a:extLst>
              <a:ext uri="{FF2B5EF4-FFF2-40B4-BE49-F238E27FC236}">
                <a16:creationId xmlns:a16="http://schemas.microsoft.com/office/drawing/2014/main" id="{4AE9D30D-C54B-4A5A-8609-01E07FA68B6D}"/>
              </a:ext>
            </a:extLst>
          </p:cNvPr>
          <p:cNvSpPr/>
          <p:nvPr/>
        </p:nvSpPr>
        <p:spPr>
          <a:xfrm>
            <a:off x="680598" y="2420471"/>
            <a:ext cx="2591520" cy="398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5" name="Runas burbulis: taisnstūrveida ar noapaļotiem stūriem 4">
            <a:extLst>
              <a:ext uri="{FF2B5EF4-FFF2-40B4-BE49-F238E27FC236}">
                <a16:creationId xmlns:a16="http://schemas.microsoft.com/office/drawing/2014/main" id="{7AC91423-374D-4870-9912-936E6EB3F07E}"/>
              </a:ext>
            </a:extLst>
          </p:cNvPr>
          <p:cNvSpPr/>
          <p:nvPr/>
        </p:nvSpPr>
        <p:spPr>
          <a:xfrm>
            <a:off x="321763" y="1158078"/>
            <a:ext cx="3312805" cy="466164"/>
          </a:xfrm>
          <a:prstGeom prst="wedgeRoundRectCallout">
            <a:avLst>
              <a:gd name="adj1" fmla="val 19427"/>
              <a:gd name="adj2" fmla="val 8003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Pieteikšanās iespējas</a:t>
            </a:r>
          </a:p>
        </p:txBody>
      </p:sp>
      <p:sp>
        <p:nvSpPr>
          <p:cNvPr id="16" name="Runas burbulis: taisnstūrveida ar noapaļotiem stūriem 4">
            <a:extLst>
              <a:ext uri="{FF2B5EF4-FFF2-40B4-BE49-F238E27FC236}">
                <a16:creationId xmlns:a16="http://schemas.microsoft.com/office/drawing/2014/main" id="{49B57C32-B27A-4241-A755-EDBB9E75F328}"/>
              </a:ext>
            </a:extLst>
          </p:cNvPr>
          <p:cNvSpPr/>
          <p:nvPr/>
        </p:nvSpPr>
        <p:spPr>
          <a:xfrm>
            <a:off x="6317945" y="4502433"/>
            <a:ext cx="1622474" cy="2073043"/>
          </a:xfrm>
          <a:prstGeom prst="wedgeRoundRectCallout">
            <a:avLst>
              <a:gd name="adj1" fmla="val -83885"/>
              <a:gd name="adj2" fmla="val -432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Lai izveidotu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kontu, aizpildi prasītos laukus. Apstiprini reģistrāciju savā e-pastā</a:t>
            </a:r>
          </a:p>
        </p:txBody>
      </p:sp>
      <p:sp>
        <p:nvSpPr>
          <p:cNvPr id="17" name="Taisnstūris 11">
            <a:extLst>
              <a:ext uri="{FF2B5EF4-FFF2-40B4-BE49-F238E27FC236}">
                <a16:creationId xmlns:a16="http://schemas.microsoft.com/office/drawing/2014/main" id="{39B2C8E4-D8B4-41BE-9782-21C8E260E587}"/>
              </a:ext>
            </a:extLst>
          </p:cNvPr>
          <p:cNvSpPr/>
          <p:nvPr/>
        </p:nvSpPr>
        <p:spPr>
          <a:xfrm>
            <a:off x="7628174" y="4345951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21" name="Runas burbulis: taisnstūrveida ar noapaļotiem stūriem 4">
            <a:extLst>
              <a:ext uri="{FF2B5EF4-FFF2-40B4-BE49-F238E27FC236}">
                <a16:creationId xmlns:a16="http://schemas.microsoft.com/office/drawing/2014/main" id="{62C704A9-C3CC-4C59-81FB-0814B1B39E22}"/>
              </a:ext>
            </a:extLst>
          </p:cNvPr>
          <p:cNvSpPr/>
          <p:nvPr/>
        </p:nvSpPr>
        <p:spPr>
          <a:xfrm>
            <a:off x="8266253" y="1097817"/>
            <a:ext cx="3599262" cy="1049356"/>
          </a:xfrm>
          <a:prstGeom prst="wedgeRoundRectCallout">
            <a:avLst>
              <a:gd name="adj1" fmla="val -45802"/>
              <a:gd name="adj2" fmla="val -2156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i="1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konts dod iespēju piekļūt vairākiem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pakalpojumiem un rīkiem. Vairāk informācijas </a:t>
            </a:r>
          </a:p>
          <a:p>
            <a:pPr algn="ctr"/>
            <a:r>
              <a:rPr lang="lv-LV" sz="1400" b="1" i="1" dirty="0">
                <a:solidFill>
                  <a:srgbClr val="4BCDB4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OpenAIRE</a:t>
            </a:r>
            <a:r>
              <a:rPr lang="lv-LV" sz="1400" b="1" dirty="0">
                <a:solidFill>
                  <a:srgbClr val="4BCDB4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pakalpojumu katalogā</a:t>
            </a:r>
          </a:p>
        </p:txBody>
      </p:sp>
      <p:cxnSp>
        <p:nvCxnSpPr>
          <p:cNvPr id="22" name="Taisns savienotājs 9">
            <a:extLst>
              <a:ext uri="{FF2B5EF4-FFF2-40B4-BE49-F238E27FC236}">
                <a16:creationId xmlns:a16="http://schemas.microsoft.com/office/drawing/2014/main" id="{E335753D-1096-40E9-8CE1-8B9635FF8218}"/>
              </a:ext>
            </a:extLst>
          </p:cNvPr>
          <p:cNvCxnSpPr>
            <a:cxnSpLocks/>
          </p:cNvCxnSpPr>
          <p:nvPr/>
        </p:nvCxnSpPr>
        <p:spPr>
          <a:xfrm>
            <a:off x="3790306" y="1097817"/>
            <a:ext cx="1573" cy="558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savienotājs 9">
            <a:extLst>
              <a:ext uri="{FF2B5EF4-FFF2-40B4-BE49-F238E27FC236}">
                <a16:creationId xmlns:a16="http://schemas.microsoft.com/office/drawing/2014/main" id="{27E45F59-5133-4D70-A647-4F613A8F1527}"/>
              </a:ext>
            </a:extLst>
          </p:cNvPr>
          <p:cNvCxnSpPr>
            <a:cxnSpLocks/>
          </p:cNvCxnSpPr>
          <p:nvPr/>
        </p:nvCxnSpPr>
        <p:spPr>
          <a:xfrm>
            <a:off x="8091565" y="1097817"/>
            <a:ext cx="1573" cy="5583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isnstūris 11">
            <a:extLst>
              <a:ext uri="{FF2B5EF4-FFF2-40B4-BE49-F238E27FC236}">
                <a16:creationId xmlns:a16="http://schemas.microsoft.com/office/drawing/2014/main" id="{A884E9AB-5D09-4AD7-A52C-77726864B797}"/>
              </a:ext>
            </a:extLst>
          </p:cNvPr>
          <p:cNvSpPr/>
          <p:nvPr/>
        </p:nvSpPr>
        <p:spPr>
          <a:xfrm>
            <a:off x="133010" y="102849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941CCA3-A22B-4096-8386-099C165C6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61" y="2382952"/>
            <a:ext cx="1250865" cy="514642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C7193669-674E-4983-8D2C-0DF1399B8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454" y="2209961"/>
            <a:ext cx="1493534" cy="1055214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DF80DDDB-FDDB-4F96-80F5-F6AA8D941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89" y="2977769"/>
            <a:ext cx="1673552" cy="512573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898A141F-C02A-4BA5-B1F2-2E04796B58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03" y="3715069"/>
            <a:ext cx="1515530" cy="625319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0D534799-7404-4469-A758-F38FB23EB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47" y="3691386"/>
            <a:ext cx="1602356" cy="699098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6F57FD47-20FE-49D1-8EF3-57E4B59386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06" y="4819268"/>
            <a:ext cx="1456625" cy="952052"/>
          </a:xfrm>
          <a:prstGeom prst="rect">
            <a:avLst/>
          </a:prstGeom>
        </p:spPr>
      </p:pic>
      <p:pic>
        <p:nvPicPr>
          <p:cNvPr id="31" name="Attēls 30">
            <a:extLst>
              <a:ext uri="{FF2B5EF4-FFF2-40B4-BE49-F238E27FC236}">
                <a16:creationId xmlns:a16="http://schemas.microsoft.com/office/drawing/2014/main" id="{2794ED89-6A45-4542-98E7-9F5596FC2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74" y="5589855"/>
            <a:ext cx="1820845" cy="469778"/>
          </a:xfrm>
          <a:prstGeom prst="rect">
            <a:avLst/>
          </a:prstGeom>
        </p:spPr>
      </p:pic>
      <p:pic>
        <p:nvPicPr>
          <p:cNvPr id="33" name="Attēls 32">
            <a:extLst>
              <a:ext uri="{FF2B5EF4-FFF2-40B4-BE49-F238E27FC236}">
                <a16:creationId xmlns:a16="http://schemas.microsoft.com/office/drawing/2014/main" id="{F05F023B-CC0D-407E-8759-7C7F4873B1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50" y="4502433"/>
            <a:ext cx="1673552" cy="672109"/>
          </a:xfrm>
          <a:prstGeom prst="rect">
            <a:avLst/>
          </a:prstGeom>
        </p:spPr>
      </p:pic>
      <p:pic>
        <p:nvPicPr>
          <p:cNvPr id="35" name="Attēls 34">
            <a:extLst>
              <a:ext uri="{FF2B5EF4-FFF2-40B4-BE49-F238E27FC236}">
                <a16:creationId xmlns:a16="http://schemas.microsoft.com/office/drawing/2014/main" id="{8305A592-EAF1-4DFE-B1DD-767A71401E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42" y="6186633"/>
            <a:ext cx="2134438" cy="6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5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F6017A86-05A3-4A38-9DCF-5CF19A37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338137"/>
            <a:ext cx="12058650" cy="6181725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262633B0-8535-44B5-B590-A2AC2C7DA044}"/>
              </a:ext>
            </a:extLst>
          </p:cNvPr>
          <p:cNvSpPr/>
          <p:nvPr/>
        </p:nvSpPr>
        <p:spPr>
          <a:xfrm>
            <a:off x="3763984" y="449362"/>
            <a:ext cx="3336022" cy="1044429"/>
          </a:xfrm>
          <a:prstGeom prst="wedgeRoundRectCallout">
            <a:avLst>
              <a:gd name="adj1" fmla="val 76363"/>
              <a:gd name="adj2" fmla="val -324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Lai uzsāktu veidot jaunu plānu, spied pogu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Start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new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Plan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21BD50D5-2C43-489A-8161-35B8AC829D3E}"/>
              </a:ext>
            </a:extLst>
          </p:cNvPr>
          <p:cNvSpPr/>
          <p:nvPr/>
        </p:nvSpPr>
        <p:spPr>
          <a:xfrm>
            <a:off x="7981950" y="338137"/>
            <a:ext cx="1466850" cy="522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4CE1D784-3782-4CF3-AC37-8D7B7B3230B6}"/>
              </a:ext>
            </a:extLst>
          </p:cNvPr>
          <p:cNvSpPr/>
          <p:nvPr/>
        </p:nvSpPr>
        <p:spPr>
          <a:xfrm>
            <a:off x="3575231" y="31078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C9B3414C-3299-4464-BF40-40583714B901}"/>
              </a:ext>
            </a:extLst>
          </p:cNvPr>
          <p:cNvSpPr/>
          <p:nvPr/>
        </p:nvSpPr>
        <p:spPr>
          <a:xfrm>
            <a:off x="121178" y="3687432"/>
            <a:ext cx="2248124" cy="877025"/>
          </a:xfrm>
          <a:prstGeom prst="wedgeRoundRectCallout">
            <a:avLst>
              <a:gd name="adj1" fmla="val -21084"/>
              <a:gd name="adj2" fmla="val -9362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Publiski pieejamie plāni un datu kopu apraksti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01944150-4DB3-4BB6-9227-3EA559D404C2}"/>
              </a:ext>
            </a:extLst>
          </p:cNvPr>
          <p:cNvSpPr/>
          <p:nvPr/>
        </p:nvSpPr>
        <p:spPr>
          <a:xfrm>
            <a:off x="162986" y="2524125"/>
            <a:ext cx="1694018" cy="7631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E0481B21-BB2E-4685-9B4E-45EAFFB86974}"/>
              </a:ext>
            </a:extLst>
          </p:cNvPr>
          <p:cNvSpPr/>
          <p:nvPr/>
        </p:nvSpPr>
        <p:spPr>
          <a:xfrm>
            <a:off x="4562475" y="3712436"/>
            <a:ext cx="2461331" cy="1126052"/>
          </a:xfrm>
          <a:prstGeom prst="wedgeRoundRectCallout">
            <a:avLst>
              <a:gd name="adj1" fmla="val -57510"/>
              <a:gd name="adj2" fmla="val -9241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Šī poga dod iespēju pievienot jaunu datu kopas aprakstu jau eksistējošam plānam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9155C45B-6F6B-4A66-BAF6-CD259F3630B2}"/>
              </a:ext>
            </a:extLst>
          </p:cNvPr>
          <p:cNvSpPr/>
          <p:nvPr/>
        </p:nvSpPr>
        <p:spPr>
          <a:xfrm>
            <a:off x="2838449" y="2970454"/>
            <a:ext cx="1514475" cy="46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5E9BDAE5-2B4B-4879-90BA-E89046EDBA75}"/>
              </a:ext>
            </a:extLst>
          </p:cNvPr>
          <p:cNvSpPr/>
          <p:nvPr/>
        </p:nvSpPr>
        <p:spPr>
          <a:xfrm>
            <a:off x="162986" y="1839632"/>
            <a:ext cx="1694018" cy="373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3D7FC774-06C0-4770-9DAD-EA84B0B844EE}"/>
              </a:ext>
            </a:extLst>
          </p:cNvPr>
          <p:cNvSpPr/>
          <p:nvPr/>
        </p:nvSpPr>
        <p:spPr>
          <a:xfrm>
            <a:off x="1085850" y="1002682"/>
            <a:ext cx="1485900" cy="660702"/>
          </a:xfrm>
          <a:prstGeom prst="wedgeRoundRectCallout">
            <a:avLst>
              <a:gd name="adj1" fmla="val -22278"/>
              <a:gd name="adj2" fmla="val 7493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Tev pieejamie plāni</a:t>
            </a:r>
          </a:p>
        </p:txBody>
      </p:sp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13362062-82BD-4568-8CDE-9A2D5689E024}"/>
              </a:ext>
            </a:extLst>
          </p:cNvPr>
          <p:cNvSpPr/>
          <p:nvPr/>
        </p:nvSpPr>
        <p:spPr>
          <a:xfrm>
            <a:off x="7858125" y="5266397"/>
            <a:ext cx="3382212" cy="1353477"/>
          </a:xfrm>
          <a:prstGeom prst="wedgeRoundRectCallout">
            <a:avLst>
              <a:gd name="adj1" fmla="val -617"/>
              <a:gd name="adj2" fmla="val -9631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Te var apskatīties pieejamos DPP šablonus. Mēs iesakām izmantot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Latvian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Council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of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Science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Blueprint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– Latvijas Zinātņu padomes pieņemto DPP šablonu 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119C6222-D208-48E4-8D75-C12FB35C5558}"/>
              </a:ext>
            </a:extLst>
          </p:cNvPr>
          <p:cNvSpPr/>
          <p:nvPr/>
        </p:nvSpPr>
        <p:spPr>
          <a:xfrm>
            <a:off x="9546828" y="1098996"/>
            <a:ext cx="2048977" cy="394925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882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1616BE0F-243A-4B6B-BEA8-EE43FEB7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222"/>
            <a:ext cx="12192000" cy="6279556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268ED6D1-9279-43E1-B75C-A1D91963F10A}"/>
              </a:ext>
            </a:extLst>
          </p:cNvPr>
          <p:cNvSpPr/>
          <p:nvPr/>
        </p:nvSpPr>
        <p:spPr>
          <a:xfrm>
            <a:off x="471055" y="3286125"/>
            <a:ext cx="3064580" cy="1044429"/>
          </a:xfrm>
          <a:prstGeom prst="wedgeRoundRectCallout">
            <a:avLst>
              <a:gd name="adj1" fmla="val 74188"/>
              <a:gd name="adj2" fmla="val 1042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Tev ir iespēja ielādēt ARGOS platformā plānu, saglabātu 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JSON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formātā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3E25DFFD-9E89-4B63-B4C8-D548B9868631}"/>
              </a:ext>
            </a:extLst>
          </p:cNvPr>
          <p:cNvSpPr/>
          <p:nvPr/>
        </p:nvSpPr>
        <p:spPr>
          <a:xfrm>
            <a:off x="6288477" y="3656019"/>
            <a:ext cx="1618682" cy="506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C47C60E3-2DE8-4977-B942-3C5F26CB32B7}"/>
              </a:ext>
            </a:extLst>
          </p:cNvPr>
          <p:cNvSpPr/>
          <p:nvPr/>
        </p:nvSpPr>
        <p:spPr>
          <a:xfrm>
            <a:off x="8543587" y="2165496"/>
            <a:ext cx="2817476" cy="1044429"/>
          </a:xfrm>
          <a:prstGeom prst="wedgeRoundRectCallout">
            <a:avLst>
              <a:gd name="adj1" fmla="val -70666"/>
              <a:gd name="adj2" fmla="val 1093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Start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new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Plan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D9767962-BFAA-4591-AC9B-8E171A276D2E}"/>
              </a:ext>
            </a:extLst>
          </p:cNvPr>
          <p:cNvSpPr/>
          <p:nvPr/>
        </p:nvSpPr>
        <p:spPr>
          <a:xfrm>
            <a:off x="8354834" y="199142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2CFEACC0-EAA2-4899-A5CB-4A3DB7F27122}"/>
              </a:ext>
            </a:extLst>
          </p:cNvPr>
          <p:cNvSpPr/>
          <p:nvPr/>
        </p:nvSpPr>
        <p:spPr>
          <a:xfrm>
            <a:off x="4296432" y="3656019"/>
            <a:ext cx="1732893" cy="506405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348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49E7C06F-47B1-4322-B192-2A8BEE33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33375"/>
            <a:ext cx="12096750" cy="6191250"/>
          </a:xfrm>
          <a:prstGeom prst="rect">
            <a:avLst/>
          </a:prstGeom>
        </p:spPr>
      </p:pic>
      <p:sp>
        <p:nvSpPr>
          <p:cNvPr id="6" name="Runas burbulis: taisnstūrveida ar noapaļotiem stūriem 9">
            <a:extLst>
              <a:ext uri="{FF2B5EF4-FFF2-40B4-BE49-F238E27FC236}">
                <a16:creationId xmlns:a16="http://schemas.microsoft.com/office/drawing/2014/main" id="{44E7C55D-FB97-1020-EF85-C22962C7ED51}"/>
              </a:ext>
            </a:extLst>
          </p:cNvPr>
          <p:cNvSpPr/>
          <p:nvPr/>
        </p:nvSpPr>
        <p:spPr>
          <a:xfrm>
            <a:off x="1130300" y="5179307"/>
            <a:ext cx="4594225" cy="1221493"/>
          </a:xfrm>
          <a:prstGeom prst="wedgeRoundRectCallout">
            <a:avLst>
              <a:gd name="adj1" fmla="val 21449"/>
              <a:gd name="adj2" fmla="val -9133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Šablonu sarakstā izvēlies </a:t>
            </a:r>
            <a:b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</a:b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Latvian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Council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of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Science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Blueprint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– Latvijas Zinātņu padomes pieņemto DPP formu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Runas burbulis: taisnstūrveida ar noapaļotiem stūriem 14">
            <a:extLst>
              <a:ext uri="{FF2B5EF4-FFF2-40B4-BE49-F238E27FC236}">
                <a16:creationId xmlns:a16="http://schemas.microsoft.com/office/drawing/2014/main" id="{2546D098-E88C-3537-3AA3-9CF34A58A03C}"/>
              </a:ext>
            </a:extLst>
          </p:cNvPr>
          <p:cNvSpPr/>
          <p:nvPr/>
        </p:nvSpPr>
        <p:spPr>
          <a:xfrm>
            <a:off x="8991600" y="4761198"/>
            <a:ext cx="2498725" cy="600074"/>
          </a:xfrm>
          <a:prstGeom prst="wedgeRoundRectCallout">
            <a:avLst>
              <a:gd name="adj1" fmla="val -21099"/>
              <a:gd name="adj2" fmla="val 1320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en-US" sz="1600" b="1" dirty="0">
                <a:solidFill>
                  <a:srgbClr val="003C4A"/>
                </a:solidFill>
                <a:latin typeface="Century Gothic"/>
              </a:rPr>
              <a:t>Proceed with this blueprint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8" name="Runas burbulis: taisnstūrveida ar noapaļotiem stūriem 14">
            <a:extLst>
              <a:ext uri="{FF2B5EF4-FFF2-40B4-BE49-F238E27FC236}">
                <a16:creationId xmlns:a16="http://schemas.microsoft.com/office/drawing/2014/main" id="{87772EE7-401B-DD1D-4488-8AF632504A8E}"/>
              </a:ext>
            </a:extLst>
          </p:cNvPr>
          <p:cNvSpPr/>
          <p:nvPr/>
        </p:nvSpPr>
        <p:spPr>
          <a:xfrm>
            <a:off x="8548077" y="1777837"/>
            <a:ext cx="2045146" cy="652015"/>
          </a:xfrm>
          <a:prstGeom prst="wedgeRoundRectCallout">
            <a:avLst>
              <a:gd name="adj1" fmla="val 105492"/>
              <a:gd name="adj2" fmla="val -380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003C4A"/>
                </a:solidFill>
                <a:latin typeface="Century Gothic"/>
              </a:rPr>
              <a:t>Formas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saglabāšana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i="1" dirty="0">
                <a:solidFill>
                  <a:srgbClr val="003C4A"/>
                </a:solidFill>
                <a:latin typeface="Century Gothic"/>
              </a:rPr>
              <a:t>PDF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formātā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324C7A86-4A15-4494-914A-C48FCC943A76}"/>
              </a:ext>
            </a:extLst>
          </p:cNvPr>
          <p:cNvSpPr/>
          <p:nvPr/>
        </p:nvSpPr>
        <p:spPr>
          <a:xfrm>
            <a:off x="2228850" y="4067175"/>
            <a:ext cx="3562350" cy="600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2E11C86-6080-457D-86F9-41F57F7F7A6F}"/>
              </a:ext>
            </a:extLst>
          </p:cNvPr>
          <p:cNvSpPr/>
          <p:nvPr/>
        </p:nvSpPr>
        <p:spPr>
          <a:xfrm>
            <a:off x="11591925" y="2085975"/>
            <a:ext cx="345746" cy="32417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47C16329-E7FB-43EE-BDDC-7DDFE283C3DD}"/>
              </a:ext>
            </a:extLst>
          </p:cNvPr>
          <p:cNvSpPr/>
          <p:nvPr/>
        </p:nvSpPr>
        <p:spPr>
          <a:xfrm>
            <a:off x="7899400" y="5857875"/>
            <a:ext cx="2130425" cy="532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1820B3B-3176-4F9E-BEEF-A8B3E3347CAB}"/>
              </a:ext>
            </a:extLst>
          </p:cNvPr>
          <p:cNvSpPr/>
          <p:nvPr/>
        </p:nvSpPr>
        <p:spPr>
          <a:xfrm>
            <a:off x="960597" y="501361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AF1589EF-82D4-4E7D-BF7E-5047C2ECCB89}"/>
              </a:ext>
            </a:extLst>
          </p:cNvPr>
          <p:cNvSpPr/>
          <p:nvPr/>
        </p:nvSpPr>
        <p:spPr>
          <a:xfrm>
            <a:off x="8802847" y="4587126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81992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81231994-3EBA-4CE9-8016-445E731B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08"/>
            <a:ext cx="12192000" cy="6381384"/>
          </a:xfrm>
          <a:prstGeom prst="rect">
            <a:avLst/>
          </a:prstGeom>
        </p:spPr>
      </p:pic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C5E04995-BF44-7B5E-B054-4A3A74F82709}"/>
              </a:ext>
            </a:extLst>
          </p:cNvPr>
          <p:cNvSpPr/>
          <p:nvPr/>
        </p:nvSpPr>
        <p:spPr>
          <a:xfrm>
            <a:off x="6972296" y="1672041"/>
            <a:ext cx="5058516" cy="765272"/>
          </a:xfrm>
          <a:prstGeom prst="wedgeRoundRectCallout">
            <a:avLst>
              <a:gd name="adj1" fmla="val -21719"/>
              <a:gd name="adj2" fmla="val 10729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DPP nosaukumam jāatspoguļo pētījuma saturs. Vari norādīt pētījuma/projekta nosaukumu</a:t>
            </a:r>
            <a:endParaRPr lang="lv-LV" sz="16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Taisnstūris 5">
            <a:extLst>
              <a:ext uri="{FF2B5EF4-FFF2-40B4-BE49-F238E27FC236}">
                <a16:creationId xmlns:a16="http://schemas.microsoft.com/office/drawing/2014/main" id="{B99E5D18-DC7A-A011-81CC-BDED92CE0B97}"/>
              </a:ext>
            </a:extLst>
          </p:cNvPr>
          <p:cNvSpPr/>
          <p:nvPr/>
        </p:nvSpPr>
        <p:spPr>
          <a:xfrm>
            <a:off x="6774760" y="1467795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9" name="Runas burbulis: taisnstūrveida ar noapaļotiem stūriem 6">
            <a:extLst>
              <a:ext uri="{FF2B5EF4-FFF2-40B4-BE49-F238E27FC236}">
                <a16:creationId xmlns:a16="http://schemas.microsoft.com/office/drawing/2014/main" id="{EF538D05-30A4-44E8-CCAE-6F2F683A24AC}"/>
              </a:ext>
            </a:extLst>
          </p:cNvPr>
          <p:cNvSpPr/>
          <p:nvPr/>
        </p:nvSpPr>
        <p:spPr>
          <a:xfrm>
            <a:off x="8429362" y="3600449"/>
            <a:ext cx="3429527" cy="660707"/>
          </a:xfrm>
          <a:prstGeom prst="wedgeRoundRectCallout">
            <a:avLst>
              <a:gd name="adj1" fmla="val -20858"/>
              <a:gd name="adj2" fmla="val 121762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Īsi apraksti pētījumu un plānu</a:t>
            </a:r>
          </a:p>
        </p:txBody>
      </p:sp>
      <p:sp>
        <p:nvSpPr>
          <p:cNvPr id="10" name="Taisnstūris 7">
            <a:extLst>
              <a:ext uri="{FF2B5EF4-FFF2-40B4-BE49-F238E27FC236}">
                <a16:creationId xmlns:a16="http://schemas.microsoft.com/office/drawing/2014/main" id="{F1188F4C-1226-C6D7-1A88-1C4E5DD866C5}"/>
              </a:ext>
            </a:extLst>
          </p:cNvPr>
          <p:cNvSpPr/>
          <p:nvPr/>
        </p:nvSpPr>
        <p:spPr>
          <a:xfrm>
            <a:off x="8224875" y="345537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1" name="Runas burbulis: taisnstūrveida ar noapaļotiem stūriem 14">
            <a:extLst>
              <a:ext uri="{FF2B5EF4-FFF2-40B4-BE49-F238E27FC236}">
                <a16:creationId xmlns:a16="http://schemas.microsoft.com/office/drawing/2014/main" id="{B6F8F027-93DE-1A98-2A24-88F716335A87}"/>
              </a:ext>
            </a:extLst>
          </p:cNvPr>
          <p:cNvSpPr/>
          <p:nvPr/>
        </p:nvSpPr>
        <p:spPr>
          <a:xfrm>
            <a:off x="5350375" y="5953545"/>
            <a:ext cx="1681565" cy="529167"/>
          </a:xfrm>
          <a:prstGeom prst="wedgeRoundRectCallout">
            <a:avLst>
              <a:gd name="adj1" fmla="val -74583"/>
              <a:gd name="adj2" fmla="val -9371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Next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20">
            <a:extLst>
              <a:ext uri="{FF2B5EF4-FFF2-40B4-BE49-F238E27FC236}">
                <a16:creationId xmlns:a16="http://schemas.microsoft.com/office/drawing/2014/main" id="{8EF39D7C-90AE-6738-CDED-3B60B63E1DF7}"/>
              </a:ext>
            </a:extLst>
          </p:cNvPr>
          <p:cNvSpPr/>
          <p:nvPr/>
        </p:nvSpPr>
        <p:spPr>
          <a:xfrm>
            <a:off x="5141128" y="3785706"/>
            <a:ext cx="1463435" cy="34814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3" name="Runas burbulis: taisnstūrveida ar noapaļotiem stūriem 21">
            <a:extLst>
              <a:ext uri="{FF2B5EF4-FFF2-40B4-BE49-F238E27FC236}">
                <a16:creationId xmlns:a16="http://schemas.microsoft.com/office/drawing/2014/main" id="{869471EC-8E5D-F78A-F619-5AA34A483F65}"/>
              </a:ext>
            </a:extLst>
          </p:cNvPr>
          <p:cNvSpPr/>
          <p:nvPr/>
        </p:nvSpPr>
        <p:spPr>
          <a:xfrm>
            <a:off x="3848246" y="3495885"/>
            <a:ext cx="1107365" cy="1547812"/>
          </a:xfrm>
          <a:prstGeom prst="wedgeRoundRectCallout">
            <a:avLst>
              <a:gd name="adj1" fmla="val 65661"/>
              <a:gd name="adj2" fmla="val -2674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* Ar zvaigznīti atzīmētie lauki ir 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obligāti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ARGOS</a:t>
            </a:r>
          </a:p>
        </p:txBody>
      </p:sp>
      <p:sp>
        <p:nvSpPr>
          <p:cNvPr id="14" name="Taisnstūris 7">
            <a:extLst>
              <a:ext uri="{FF2B5EF4-FFF2-40B4-BE49-F238E27FC236}">
                <a16:creationId xmlns:a16="http://schemas.microsoft.com/office/drawing/2014/main" id="{4690786C-E0B6-6579-4B7A-473E57C353F6}"/>
              </a:ext>
            </a:extLst>
          </p:cNvPr>
          <p:cNvSpPr/>
          <p:nvPr/>
        </p:nvSpPr>
        <p:spPr>
          <a:xfrm>
            <a:off x="6843187" y="577947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lv-LV" dirty="0"/>
              <a:t>.</a:t>
            </a:r>
          </a:p>
        </p:txBody>
      </p:sp>
      <p:sp>
        <p:nvSpPr>
          <p:cNvPr id="15" name="Runas burbulis: taisnstūrveida ar noapaļotiem stūriem 6">
            <a:extLst>
              <a:ext uri="{FF2B5EF4-FFF2-40B4-BE49-F238E27FC236}">
                <a16:creationId xmlns:a16="http://schemas.microsoft.com/office/drawing/2014/main" id="{3CC80210-BCEC-1875-7F18-F086BB9526FD}"/>
              </a:ext>
            </a:extLst>
          </p:cNvPr>
          <p:cNvSpPr/>
          <p:nvPr/>
        </p:nvSpPr>
        <p:spPr>
          <a:xfrm>
            <a:off x="455596" y="4530157"/>
            <a:ext cx="2514244" cy="1423388"/>
          </a:xfrm>
          <a:prstGeom prst="wedgeRoundRectCallout">
            <a:avLst>
              <a:gd name="adj1" fmla="val 20380"/>
              <a:gd name="adj2" fmla="val -7515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DPP sadaļas:</a:t>
            </a:r>
          </a:p>
          <a:p>
            <a:pPr marL="342900" indent="-342900">
              <a:buAutoNum type="arabicPeriod"/>
            </a:pPr>
            <a:r>
              <a:rPr lang="lv-LV" sz="1400" dirty="0">
                <a:solidFill>
                  <a:srgbClr val="003C4A"/>
                </a:solidFill>
                <a:latin typeface="Century Gothic"/>
              </a:rPr>
              <a:t>Pamata informācija</a:t>
            </a:r>
          </a:p>
          <a:p>
            <a:pPr marL="342900" indent="-342900">
              <a:buAutoNum type="arabicPeriod"/>
            </a:pPr>
            <a:r>
              <a:rPr lang="lv-LV" sz="1400" dirty="0">
                <a:solidFill>
                  <a:srgbClr val="003C4A"/>
                </a:solidFill>
                <a:latin typeface="Century Gothic"/>
              </a:rPr>
              <a:t>Finansējums</a:t>
            </a:r>
          </a:p>
          <a:p>
            <a:pPr marL="342900" indent="-342900">
              <a:buAutoNum type="arabicPeriod"/>
            </a:pPr>
            <a:r>
              <a:rPr lang="lv-LV" sz="1400" dirty="0">
                <a:solidFill>
                  <a:srgbClr val="003C4A"/>
                </a:solidFill>
                <a:latin typeface="Century Gothic"/>
              </a:rPr>
              <a:t>Licence</a:t>
            </a:r>
          </a:p>
          <a:p>
            <a:pPr marL="342900" indent="-342900">
              <a:buAutoNum type="arabicPeriod"/>
            </a:pPr>
            <a:r>
              <a:rPr lang="lv-LV" sz="1400" dirty="0">
                <a:solidFill>
                  <a:srgbClr val="003C4A"/>
                </a:solidFill>
                <a:latin typeface="Century Gothic"/>
              </a:rPr>
              <a:t>Datu kopas apraksta veidne</a:t>
            </a:r>
          </a:p>
        </p:txBody>
      </p:sp>
      <p:sp>
        <p:nvSpPr>
          <p:cNvPr id="16" name="Taisnstūris 7">
            <a:extLst>
              <a:ext uri="{FF2B5EF4-FFF2-40B4-BE49-F238E27FC236}">
                <a16:creationId xmlns:a16="http://schemas.microsoft.com/office/drawing/2014/main" id="{960A3723-D11A-2539-4552-E783A614E534}"/>
              </a:ext>
            </a:extLst>
          </p:cNvPr>
          <p:cNvSpPr/>
          <p:nvPr/>
        </p:nvSpPr>
        <p:spPr>
          <a:xfrm>
            <a:off x="2047874" y="1736036"/>
            <a:ext cx="1463435" cy="243136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FFCCA716-1E42-4BCC-9653-8D163057D1D5}"/>
              </a:ext>
            </a:extLst>
          </p:cNvPr>
          <p:cNvSpPr/>
          <p:nvPr/>
        </p:nvSpPr>
        <p:spPr>
          <a:xfrm>
            <a:off x="3539885" y="5427977"/>
            <a:ext cx="1346440" cy="470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2976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E8F69B93-21BE-4A61-8C41-1E08079F4B20}"/>
              </a:ext>
            </a:extLst>
          </p:cNvPr>
          <p:cNvGrpSpPr/>
          <p:nvPr/>
        </p:nvGrpSpPr>
        <p:grpSpPr>
          <a:xfrm>
            <a:off x="0" y="265018"/>
            <a:ext cx="12192000" cy="6327963"/>
            <a:chOff x="0" y="265018"/>
            <a:chExt cx="12192000" cy="6327963"/>
          </a:xfrm>
        </p:grpSpPr>
        <p:pic>
          <p:nvPicPr>
            <p:cNvPr id="14" name="Attēls 13">
              <a:extLst>
                <a:ext uri="{FF2B5EF4-FFF2-40B4-BE49-F238E27FC236}">
                  <a16:creationId xmlns:a16="http://schemas.microsoft.com/office/drawing/2014/main" id="{78BCD1CB-B71A-4FFD-BA69-45E095B3F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5018"/>
              <a:ext cx="12192000" cy="6327963"/>
            </a:xfrm>
            <a:prstGeom prst="rect">
              <a:avLst/>
            </a:prstGeom>
          </p:spPr>
        </p:pic>
        <p:sp>
          <p:nvSpPr>
            <p:cNvPr id="15" name="Taisnstūris 14">
              <a:extLst>
                <a:ext uri="{FF2B5EF4-FFF2-40B4-BE49-F238E27FC236}">
                  <a16:creationId xmlns:a16="http://schemas.microsoft.com/office/drawing/2014/main" id="{B6F59A7C-CD0D-4133-AFC8-8FF36E0DAA64}"/>
                </a:ext>
              </a:extLst>
            </p:cNvPr>
            <p:cNvSpPr/>
            <p:nvPr/>
          </p:nvSpPr>
          <p:spPr>
            <a:xfrm>
              <a:off x="5248275" y="6067425"/>
              <a:ext cx="1476374" cy="352425"/>
            </a:xfrm>
            <a:prstGeom prst="rect">
              <a:avLst/>
            </a:prstGeom>
            <a:solidFill>
              <a:srgbClr val="FAFDFB"/>
            </a:solidFill>
            <a:ln>
              <a:solidFill>
                <a:srgbClr val="FAFD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6" name="Runas burbulis: taisnstūrveida ar noapaļotiem stūriem 10">
            <a:extLst>
              <a:ext uri="{FF2B5EF4-FFF2-40B4-BE49-F238E27FC236}">
                <a16:creationId xmlns:a16="http://schemas.microsoft.com/office/drawing/2014/main" id="{DA8CD873-3E07-24CB-CAC0-93F8C765AD90}"/>
              </a:ext>
            </a:extLst>
          </p:cNvPr>
          <p:cNvSpPr/>
          <p:nvPr/>
        </p:nvSpPr>
        <p:spPr>
          <a:xfrm>
            <a:off x="3463198" y="353753"/>
            <a:ext cx="2761379" cy="617644"/>
          </a:xfrm>
          <a:prstGeom prst="wedgeRoundRectCallout">
            <a:avLst>
              <a:gd name="adj1" fmla="val 85605"/>
              <a:gd name="adj2" fmla="val 7248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Norāda, ka izmaiņas šobrīd nav saglabātas</a:t>
            </a:r>
          </a:p>
        </p:txBody>
      </p:sp>
      <p:sp>
        <p:nvSpPr>
          <p:cNvPr id="7" name="Runas burbulis: taisnstūrveida ar noapaļotiem stūriem 4">
            <a:extLst>
              <a:ext uri="{FF2B5EF4-FFF2-40B4-BE49-F238E27FC236}">
                <a16:creationId xmlns:a16="http://schemas.microsoft.com/office/drawing/2014/main" id="{D80B4AAC-7609-D6E4-898C-DA2390131E80}"/>
              </a:ext>
            </a:extLst>
          </p:cNvPr>
          <p:cNvSpPr/>
          <p:nvPr/>
        </p:nvSpPr>
        <p:spPr>
          <a:xfrm>
            <a:off x="3463198" y="4229260"/>
            <a:ext cx="6414228" cy="1685918"/>
          </a:xfrm>
          <a:prstGeom prst="wedgeRoundRectCallout">
            <a:avLst>
              <a:gd name="adj1" fmla="val 21380"/>
              <a:gd name="adj2" fmla="val -774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Personas, kas veido, apstrādā un analizē DPP ietvertos pētījuma datus. Norādi vismaz vienu personu. ARGOS, meklējot pēc uzvārda, var izvēlieties no ORCID reģistrētām personām</a:t>
            </a:r>
          </a:p>
        </p:txBody>
      </p:sp>
      <p:sp>
        <p:nvSpPr>
          <p:cNvPr id="8" name="Taisnstūris 14">
            <a:extLst>
              <a:ext uri="{FF2B5EF4-FFF2-40B4-BE49-F238E27FC236}">
                <a16:creationId xmlns:a16="http://schemas.microsoft.com/office/drawing/2014/main" id="{26B0EBD4-496C-EF06-472E-D3F0716987AB}"/>
              </a:ext>
            </a:extLst>
          </p:cNvPr>
          <p:cNvSpPr/>
          <p:nvPr/>
        </p:nvSpPr>
        <p:spPr>
          <a:xfrm>
            <a:off x="3274445" y="405518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9" name="Runas burbulis: taisnstūrveida ar noapaļotiem stūriem 7">
            <a:extLst>
              <a:ext uri="{FF2B5EF4-FFF2-40B4-BE49-F238E27FC236}">
                <a16:creationId xmlns:a16="http://schemas.microsoft.com/office/drawing/2014/main" id="{449FB18F-55ED-685C-1B49-2F58D0F315F1}"/>
              </a:ext>
            </a:extLst>
          </p:cNvPr>
          <p:cNvSpPr/>
          <p:nvPr/>
        </p:nvSpPr>
        <p:spPr>
          <a:xfrm>
            <a:off x="9972675" y="4229260"/>
            <a:ext cx="1933575" cy="1685918"/>
          </a:xfrm>
          <a:prstGeom prst="wedgeRoundRectCallout">
            <a:avLst>
              <a:gd name="adj1" fmla="val 21824"/>
              <a:gd name="adj2" fmla="val -6346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Nospied, ja vēlies ievadīt personu manuāli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A9421B5B-8D8A-42DC-A219-C85D0E54740A}"/>
              </a:ext>
            </a:extLst>
          </p:cNvPr>
          <p:cNvSpPr/>
          <p:nvPr/>
        </p:nvSpPr>
        <p:spPr>
          <a:xfrm>
            <a:off x="10896600" y="3790514"/>
            <a:ext cx="990600" cy="1909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E5B5FCF7-C67B-492F-9CA7-37D8564225C3}"/>
              </a:ext>
            </a:extLst>
          </p:cNvPr>
          <p:cNvSpPr/>
          <p:nvPr/>
        </p:nvSpPr>
        <p:spPr>
          <a:xfrm>
            <a:off x="6724649" y="1123209"/>
            <a:ext cx="1362075" cy="296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158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BC59B7C3-3C65-47A8-93DD-0EF2F70B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93"/>
            <a:ext cx="12192000" cy="6119214"/>
          </a:xfrm>
          <a:prstGeom prst="rect">
            <a:avLst/>
          </a:prstGeom>
        </p:spPr>
      </p:pic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FA6C5803-A3DD-514F-6A3D-CD50BEB4743A}"/>
              </a:ext>
            </a:extLst>
          </p:cNvPr>
          <p:cNvSpPr/>
          <p:nvPr/>
        </p:nvSpPr>
        <p:spPr>
          <a:xfrm>
            <a:off x="3948743" y="1011641"/>
            <a:ext cx="4874003" cy="854981"/>
          </a:xfrm>
          <a:prstGeom prst="wedgeRoundRectCallout">
            <a:avLst>
              <a:gd name="adj1" fmla="val 21589"/>
              <a:gd name="adj2" fmla="val 10568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Ja ir izvēlēts 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Insert it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manually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, ievadi prasīto informāciju par personu</a:t>
            </a:r>
          </a:p>
        </p:txBody>
      </p:sp>
      <p:sp>
        <p:nvSpPr>
          <p:cNvPr id="7" name="Taisnstūris 8">
            <a:extLst>
              <a:ext uri="{FF2B5EF4-FFF2-40B4-BE49-F238E27FC236}">
                <a16:creationId xmlns:a16="http://schemas.microsoft.com/office/drawing/2014/main" id="{76157BAF-FD2E-BD2C-6994-17D9C6F59FCD}"/>
              </a:ext>
            </a:extLst>
          </p:cNvPr>
          <p:cNvSpPr/>
          <p:nvPr/>
        </p:nvSpPr>
        <p:spPr>
          <a:xfrm>
            <a:off x="3759990" y="83756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663F1F18-71F1-C3A9-8B7A-7FFE4671EA5A}"/>
              </a:ext>
            </a:extLst>
          </p:cNvPr>
          <p:cNvSpPr/>
          <p:nvPr/>
        </p:nvSpPr>
        <p:spPr>
          <a:xfrm>
            <a:off x="466725" y="1986469"/>
            <a:ext cx="1704192" cy="993148"/>
          </a:xfrm>
          <a:prstGeom prst="wedgeRoundRectCallout">
            <a:avLst>
              <a:gd name="adj1" fmla="val 63381"/>
              <a:gd name="adj2" fmla="val 20474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Ieraksti unikālu identifikatoru</a:t>
            </a:r>
          </a:p>
        </p:txBody>
      </p:sp>
      <p:sp>
        <p:nvSpPr>
          <p:cNvPr id="9" name="Runas burbulis: taisnstūrveida ar noapaļotiem stūriem 11">
            <a:extLst>
              <a:ext uri="{FF2B5EF4-FFF2-40B4-BE49-F238E27FC236}">
                <a16:creationId xmlns:a16="http://schemas.microsoft.com/office/drawing/2014/main" id="{728762AB-FA0A-3900-9B10-D2A61C29E2C0}"/>
              </a:ext>
            </a:extLst>
          </p:cNvPr>
          <p:cNvSpPr/>
          <p:nvPr/>
        </p:nvSpPr>
        <p:spPr>
          <a:xfrm>
            <a:off x="393100" y="3254441"/>
            <a:ext cx="1704193" cy="1342252"/>
          </a:xfrm>
          <a:prstGeom prst="wedgeRoundRectCallout">
            <a:avLst>
              <a:gd name="adj1" fmla="val 69132"/>
              <a:gd name="adj2" fmla="val -292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Sniedz paskaidrojumu vai iekopē </a:t>
            </a:r>
            <a:r>
              <a:rPr lang="lv-LV" sz="14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Label</a:t>
            </a:r>
            <a:r>
              <a:rPr lang="lv-LV" sz="14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lauka saturu</a:t>
            </a:r>
          </a:p>
        </p:txBody>
      </p:sp>
      <p:sp>
        <p:nvSpPr>
          <p:cNvPr id="10" name="Runas burbulis: taisnstūrveida ar noapaļotiem stūriem 10">
            <a:extLst>
              <a:ext uri="{FF2B5EF4-FFF2-40B4-BE49-F238E27FC236}">
                <a16:creationId xmlns:a16="http://schemas.microsoft.com/office/drawing/2014/main" id="{6C4B2DBF-FCF4-4844-B502-C3EC27320F45}"/>
              </a:ext>
            </a:extLst>
          </p:cNvPr>
          <p:cNvSpPr/>
          <p:nvPr/>
        </p:nvSpPr>
        <p:spPr>
          <a:xfrm>
            <a:off x="9972531" y="1505572"/>
            <a:ext cx="2019822" cy="1580528"/>
          </a:xfrm>
          <a:prstGeom prst="wedgeRoundRectCallout">
            <a:avLst>
              <a:gd name="adj1" fmla="val -64142"/>
              <a:gd name="adj2" fmla="val 2172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Ieraksti personas apzīmējumu, pēc kura būtu ērti meklēt, piemēram, </a:t>
            </a:r>
            <a:r>
              <a:rPr lang="lv-LV" sz="1400" i="1" dirty="0">
                <a:solidFill>
                  <a:srgbClr val="003C4A"/>
                </a:solidFill>
                <a:latin typeface="Century Gothic" panose="020B0502020202020204" pitchFamily="34" charset="0"/>
              </a:rPr>
              <a:t>Vārds Uzvārds (ID)</a:t>
            </a:r>
          </a:p>
        </p:txBody>
      </p:sp>
      <p:sp>
        <p:nvSpPr>
          <p:cNvPr id="11" name="Runas burbulis: taisnstūrveida ar noapaļotiem stūriem 12">
            <a:extLst>
              <a:ext uri="{FF2B5EF4-FFF2-40B4-BE49-F238E27FC236}">
                <a16:creationId xmlns:a16="http://schemas.microsoft.com/office/drawing/2014/main" id="{9E1385FC-E2F3-8D3D-18B4-083ECD150EBF}"/>
              </a:ext>
            </a:extLst>
          </p:cNvPr>
          <p:cNvSpPr/>
          <p:nvPr/>
        </p:nvSpPr>
        <p:spPr>
          <a:xfrm>
            <a:off x="3030505" y="4991379"/>
            <a:ext cx="4167265" cy="724538"/>
          </a:xfrm>
          <a:prstGeom prst="wedgeRoundRectCallout">
            <a:avLst>
              <a:gd name="adj1" fmla="val 20608"/>
              <a:gd name="adj2" fmla="val -10143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Ievadi atsevišķos laukos personas vārdu un uzvārdu</a:t>
            </a:r>
          </a:p>
        </p:txBody>
      </p:sp>
      <p:sp>
        <p:nvSpPr>
          <p:cNvPr id="12" name="Runas burbulis: taisnstūrveida ar noapaļotiem stūriem 6">
            <a:extLst>
              <a:ext uri="{FF2B5EF4-FFF2-40B4-BE49-F238E27FC236}">
                <a16:creationId xmlns:a16="http://schemas.microsoft.com/office/drawing/2014/main" id="{5A3AE2FC-F498-CA0D-E0D2-94664AC66845}"/>
              </a:ext>
            </a:extLst>
          </p:cNvPr>
          <p:cNvSpPr/>
          <p:nvPr/>
        </p:nvSpPr>
        <p:spPr>
          <a:xfrm>
            <a:off x="8931597" y="3893470"/>
            <a:ext cx="2081867" cy="541444"/>
          </a:xfrm>
          <a:prstGeom prst="wedgeRoundRectCallout">
            <a:avLst>
              <a:gd name="adj1" fmla="val -20667"/>
              <a:gd name="adj2" fmla="val 11877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Save</a:t>
            </a:r>
            <a:endParaRPr lang="lv-LV" sz="1600" b="1" dirty="0">
              <a:solidFill>
                <a:srgbClr val="003C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aisnstūris 9">
            <a:extLst>
              <a:ext uri="{FF2B5EF4-FFF2-40B4-BE49-F238E27FC236}">
                <a16:creationId xmlns:a16="http://schemas.microsoft.com/office/drawing/2014/main" id="{B5327064-C3BE-0F0A-8E69-1D6974E0ABCC}"/>
              </a:ext>
            </a:extLst>
          </p:cNvPr>
          <p:cNvSpPr/>
          <p:nvPr/>
        </p:nvSpPr>
        <p:spPr>
          <a:xfrm>
            <a:off x="8742844" y="371939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6C9A0653-4465-4957-98C6-0E02EA2DD4B7}"/>
              </a:ext>
            </a:extLst>
          </p:cNvPr>
          <p:cNvSpPr/>
          <p:nvPr/>
        </p:nvSpPr>
        <p:spPr>
          <a:xfrm>
            <a:off x="8655460" y="4811926"/>
            <a:ext cx="1050515" cy="445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2266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BCA9EDFD-06BE-421B-988E-90AB0F1724BB}"/>
              </a:ext>
            </a:extLst>
          </p:cNvPr>
          <p:cNvGrpSpPr/>
          <p:nvPr/>
        </p:nvGrpSpPr>
        <p:grpSpPr>
          <a:xfrm>
            <a:off x="0" y="267251"/>
            <a:ext cx="12192000" cy="6323497"/>
            <a:chOff x="0" y="267251"/>
            <a:chExt cx="12192000" cy="6323497"/>
          </a:xfrm>
        </p:grpSpPr>
        <p:pic>
          <p:nvPicPr>
            <p:cNvPr id="9" name="Attēls 8">
              <a:extLst>
                <a:ext uri="{FF2B5EF4-FFF2-40B4-BE49-F238E27FC236}">
                  <a16:creationId xmlns:a16="http://schemas.microsoft.com/office/drawing/2014/main" id="{305F84AB-EA43-43D2-B0FA-E32BDC130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7251"/>
              <a:ext cx="12192000" cy="6323497"/>
            </a:xfrm>
            <a:prstGeom prst="rect">
              <a:avLst/>
            </a:prstGeom>
          </p:spPr>
        </p:pic>
        <p:sp>
          <p:nvSpPr>
            <p:cNvPr id="10" name="Taisnstūris 9">
              <a:extLst>
                <a:ext uri="{FF2B5EF4-FFF2-40B4-BE49-F238E27FC236}">
                  <a16:creationId xmlns:a16="http://schemas.microsoft.com/office/drawing/2014/main" id="{BBEB9210-7042-495E-9235-73D6951506CB}"/>
                </a:ext>
              </a:extLst>
            </p:cNvPr>
            <p:cNvSpPr/>
            <p:nvPr/>
          </p:nvSpPr>
          <p:spPr>
            <a:xfrm>
              <a:off x="5133975" y="6048375"/>
              <a:ext cx="1476374" cy="352425"/>
            </a:xfrm>
            <a:prstGeom prst="rect">
              <a:avLst/>
            </a:prstGeom>
            <a:solidFill>
              <a:srgbClr val="FAFDFB"/>
            </a:solidFill>
            <a:ln>
              <a:solidFill>
                <a:srgbClr val="FAFD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793411DC-2AC9-B43E-6B12-CED37E617A3A}"/>
              </a:ext>
            </a:extLst>
          </p:cNvPr>
          <p:cNvSpPr/>
          <p:nvPr/>
        </p:nvSpPr>
        <p:spPr>
          <a:xfrm>
            <a:off x="2053905" y="4463964"/>
            <a:ext cx="6810158" cy="1394463"/>
          </a:xfrm>
          <a:prstGeom prst="wedgeRoundRectCallout">
            <a:avLst>
              <a:gd name="adj1" fmla="val 22037"/>
              <a:gd name="adj2" fmla="val -8551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pētniecības organizāciju(-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as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), kuras ir tieši iesaistītas šajā DPP ietverto pētījuma datu izveidošanā, apstrādē un analīzē. Var meklēt sarakstā pēc nosaukuma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946F9ABB-30DC-33F4-06D1-461A15A1BFAA}"/>
              </a:ext>
            </a:extLst>
          </p:cNvPr>
          <p:cNvSpPr/>
          <p:nvPr/>
        </p:nvSpPr>
        <p:spPr>
          <a:xfrm>
            <a:off x="9658350" y="4463963"/>
            <a:ext cx="2238375" cy="1394463"/>
          </a:xfrm>
          <a:prstGeom prst="wedgeRoundRectCallout">
            <a:avLst>
              <a:gd name="adj1" fmla="val 19714"/>
              <a:gd name="adj2" fmla="val -7080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Nospied, ja vēlies ievadīt organizāciju manuāli</a:t>
            </a:r>
          </a:p>
        </p:txBody>
      </p:sp>
      <p:sp>
        <p:nvSpPr>
          <p:cNvPr id="8" name="Taisnstūris 11">
            <a:extLst>
              <a:ext uri="{FF2B5EF4-FFF2-40B4-BE49-F238E27FC236}">
                <a16:creationId xmlns:a16="http://schemas.microsoft.com/office/drawing/2014/main" id="{028A608E-6EBC-DEDA-AC85-9FDCC8283360}"/>
              </a:ext>
            </a:extLst>
          </p:cNvPr>
          <p:cNvSpPr/>
          <p:nvPr/>
        </p:nvSpPr>
        <p:spPr>
          <a:xfrm>
            <a:off x="1865152" y="428989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DE283945-CE2A-4187-96AE-B75668EA06F5}"/>
              </a:ext>
            </a:extLst>
          </p:cNvPr>
          <p:cNvSpPr/>
          <p:nvPr/>
        </p:nvSpPr>
        <p:spPr>
          <a:xfrm>
            <a:off x="10906125" y="3990539"/>
            <a:ext cx="990600" cy="1909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6603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ttēls 18">
            <a:extLst>
              <a:ext uri="{FF2B5EF4-FFF2-40B4-BE49-F238E27FC236}">
                <a16:creationId xmlns:a16="http://schemas.microsoft.com/office/drawing/2014/main" id="{9F60437D-79C2-44FB-8F09-8899A82B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62"/>
            <a:ext cx="12192000" cy="6336875"/>
          </a:xfrm>
          <a:prstGeom prst="rect">
            <a:avLst/>
          </a:prstGeom>
        </p:spPr>
      </p:pic>
      <p:sp>
        <p:nvSpPr>
          <p:cNvPr id="6" name="Runas burbulis: taisnstūrveida ar noapaļotiem stūriem 11">
            <a:extLst>
              <a:ext uri="{FF2B5EF4-FFF2-40B4-BE49-F238E27FC236}">
                <a16:creationId xmlns:a16="http://schemas.microsoft.com/office/drawing/2014/main" id="{B49018E9-0821-8857-1012-65B2B94D59D3}"/>
              </a:ext>
            </a:extLst>
          </p:cNvPr>
          <p:cNvSpPr/>
          <p:nvPr/>
        </p:nvSpPr>
        <p:spPr>
          <a:xfrm>
            <a:off x="2271216" y="3640542"/>
            <a:ext cx="2512081" cy="1637113"/>
          </a:xfrm>
          <a:prstGeom prst="wedgeRoundRectCallout">
            <a:avLst>
              <a:gd name="adj1" fmla="val 68894"/>
              <a:gd name="adj2" fmla="val 3373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datu pārvaldības plāna autoru vai par DPP atbildīgo personu</a:t>
            </a:r>
          </a:p>
        </p:txBody>
      </p:sp>
      <p:sp>
        <p:nvSpPr>
          <p:cNvPr id="7" name="Taisnstūris 12">
            <a:extLst>
              <a:ext uri="{FF2B5EF4-FFF2-40B4-BE49-F238E27FC236}">
                <a16:creationId xmlns:a16="http://schemas.microsoft.com/office/drawing/2014/main" id="{E0058128-C0CB-BD39-A656-83BE3F8EFF70}"/>
              </a:ext>
            </a:extLst>
          </p:cNvPr>
          <p:cNvSpPr/>
          <p:nvPr/>
        </p:nvSpPr>
        <p:spPr>
          <a:xfrm>
            <a:off x="2063413" y="3480695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8" name="Taisnstūris 15">
            <a:extLst>
              <a:ext uri="{FF2B5EF4-FFF2-40B4-BE49-F238E27FC236}">
                <a16:creationId xmlns:a16="http://schemas.microsoft.com/office/drawing/2014/main" id="{6766164F-CE64-4528-AB35-096A52636D2F}"/>
              </a:ext>
            </a:extLst>
          </p:cNvPr>
          <p:cNvSpPr/>
          <p:nvPr/>
        </p:nvSpPr>
        <p:spPr>
          <a:xfrm>
            <a:off x="5125740" y="5840639"/>
            <a:ext cx="401973" cy="33142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16">
            <a:extLst>
              <a:ext uri="{FF2B5EF4-FFF2-40B4-BE49-F238E27FC236}">
                <a16:creationId xmlns:a16="http://schemas.microsoft.com/office/drawing/2014/main" id="{FBD2247F-BC91-9CF4-B332-2364E27D59F5}"/>
              </a:ext>
            </a:extLst>
          </p:cNvPr>
          <p:cNvSpPr/>
          <p:nvPr/>
        </p:nvSpPr>
        <p:spPr>
          <a:xfrm>
            <a:off x="6077825" y="5833296"/>
            <a:ext cx="3781252" cy="483909"/>
          </a:xfrm>
          <a:prstGeom prst="wedgeRoundRectCallout">
            <a:avLst>
              <a:gd name="adj1" fmla="val -63664"/>
              <a:gd name="adj2" fmla="val -738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Pievieno citas personas, ja nepieciešams</a:t>
            </a:r>
          </a:p>
        </p:txBody>
      </p:sp>
      <p:sp>
        <p:nvSpPr>
          <p:cNvPr id="10" name="Runas burbulis: taisnstūrveida ar noapaļotiem stūriem 17">
            <a:extLst>
              <a:ext uri="{FF2B5EF4-FFF2-40B4-BE49-F238E27FC236}">
                <a16:creationId xmlns:a16="http://schemas.microsoft.com/office/drawing/2014/main" id="{4BCB43BE-B346-DB82-8EEE-16EC1BBE8238}"/>
              </a:ext>
            </a:extLst>
          </p:cNvPr>
          <p:cNvSpPr/>
          <p:nvPr/>
        </p:nvSpPr>
        <p:spPr>
          <a:xfrm>
            <a:off x="7104821" y="347426"/>
            <a:ext cx="3384609" cy="529167"/>
          </a:xfrm>
          <a:prstGeom prst="wedgeRoundRectCallout">
            <a:avLst>
              <a:gd name="adj1" fmla="val 73370"/>
              <a:gd name="adj2" fmla="val 6329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Saglabā ievadīto informāciju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1" name="Taisnstūris 18">
            <a:extLst>
              <a:ext uri="{FF2B5EF4-FFF2-40B4-BE49-F238E27FC236}">
                <a16:creationId xmlns:a16="http://schemas.microsoft.com/office/drawing/2014/main" id="{B33A5723-EA1E-F744-23C9-6008ECA37516}"/>
              </a:ext>
            </a:extLst>
          </p:cNvPr>
          <p:cNvSpPr/>
          <p:nvPr/>
        </p:nvSpPr>
        <p:spPr>
          <a:xfrm>
            <a:off x="6916068" y="19874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3.</a:t>
            </a:r>
          </a:p>
        </p:txBody>
      </p:sp>
      <p:sp>
        <p:nvSpPr>
          <p:cNvPr id="12" name="Runas burbulis: taisnstūrveida ar noapaļotiem stūriem 21">
            <a:extLst>
              <a:ext uri="{FF2B5EF4-FFF2-40B4-BE49-F238E27FC236}">
                <a16:creationId xmlns:a16="http://schemas.microsoft.com/office/drawing/2014/main" id="{0B05519F-290D-5311-A0AD-BBC133A8C9F7}"/>
              </a:ext>
            </a:extLst>
          </p:cNvPr>
          <p:cNvSpPr/>
          <p:nvPr/>
        </p:nvSpPr>
        <p:spPr>
          <a:xfrm>
            <a:off x="2494236" y="6130083"/>
            <a:ext cx="2105637" cy="529167"/>
          </a:xfrm>
          <a:prstGeom prst="wedgeRoundRectCallout">
            <a:avLst>
              <a:gd name="adj1" fmla="val 20047"/>
              <a:gd name="adj2" fmla="val -9111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Next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22">
            <a:extLst>
              <a:ext uri="{FF2B5EF4-FFF2-40B4-BE49-F238E27FC236}">
                <a16:creationId xmlns:a16="http://schemas.microsoft.com/office/drawing/2014/main" id="{026AD3F9-2026-E393-8DF5-C203E4A55221}"/>
              </a:ext>
            </a:extLst>
          </p:cNvPr>
          <p:cNvSpPr/>
          <p:nvPr/>
        </p:nvSpPr>
        <p:spPr>
          <a:xfrm>
            <a:off x="2296730" y="590117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4.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3A262052-4C86-6B1E-5AAB-A918E2EC28BC}"/>
              </a:ext>
            </a:extLst>
          </p:cNvPr>
          <p:cNvSpPr/>
          <p:nvPr/>
        </p:nvSpPr>
        <p:spPr>
          <a:xfrm>
            <a:off x="7968451" y="4447414"/>
            <a:ext cx="4012734" cy="483909"/>
          </a:xfrm>
          <a:prstGeom prst="wedgeRoundRectCallout">
            <a:avLst>
              <a:gd name="adj1" fmla="val 34447"/>
              <a:gd name="adj2" fmla="val 9553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Sameklē starp jau ievadītajām personām </a:t>
            </a:r>
          </a:p>
        </p:txBody>
      </p:sp>
      <p:sp>
        <p:nvSpPr>
          <p:cNvPr id="15" name="Runas burbulis: taisnstūrveida ar noapaļotiem stūriem 9">
            <a:extLst>
              <a:ext uri="{FF2B5EF4-FFF2-40B4-BE49-F238E27FC236}">
                <a16:creationId xmlns:a16="http://schemas.microsoft.com/office/drawing/2014/main" id="{2DEF15A8-8F13-D1EE-CE90-FFC4F137CB12}"/>
              </a:ext>
            </a:extLst>
          </p:cNvPr>
          <p:cNvSpPr/>
          <p:nvPr/>
        </p:nvSpPr>
        <p:spPr>
          <a:xfrm>
            <a:off x="4972050" y="1673342"/>
            <a:ext cx="5905500" cy="1107958"/>
          </a:xfrm>
          <a:prstGeom prst="wedgeRoundRectCallout">
            <a:avLst>
              <a:gd name="adj1" fmla="val -22115"/>
              <a:gd name="adj2" fmla="val 10667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Lai nodrošinātu starptautisku izplatīšanu, DPP ir vēlams aizpildīt angļu valodā. Izvēlies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English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6" name="Taisnstūris 12">
            <a:extLst>
              <a:ext uri="{FF2B5EF4-FFF2-40B4-BE49-F238E27FC236}">
                <a16:creationId xmlns:a16="http://schemas.microsoft.com/office/drawing/2014/main" id="{E20AADE1-211B-C2DE-814E-44159B73CC7C}"/>
              </a:ext>
            </a:extLst>
          </p:cNvPr>
          <p:cNvSpPr/>
          <p:nvPr/>
        </p:nvSpPr>
        <p:spPr>
          <a:xfrm>
            <a:off x="4783297" y="149927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7" name="Taisnstūris 14">
            <a:extLst>
              <a:ext uri="{FF2B5EF4-FFF2-40B4-BE49-F238E27FC236}">
                <a16:creationId xmlns:a16="http://schemas.microsoft.com/office/drawing/2014/main" id="{FC23C64E-0F4C-F18B-7A9F-EC4768758383}"/>
              </a:ext>
            </a:extLst>
          </p:cNvPr>
          <p:cNvSpPr/>
          <p:nvPr/>
        </p:nvSpPr>
        <p:spPr>
          <a:xfrm>
            <a:off x="11189326" y="5172074"/>
            <a:ext cx="402599" cy="452909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5408CBD9-2462-48B1-987D-EDDA79E95F68}"/>
              </a:ext>
            </a:extLst>
          </p:cNvPr>
          <p:cNvSpPr/>
          <p:nvPr/>
        </p:nvSpPr>
        <p:spPr>
          <a:xfrm>
            <a:off x="3625610" y="5427977"/>
            <a:ext cx="1346440" cy="470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C12EBABC-BFA6-4403-B532-643E57DF0DA9}"/>
              </a:ext>
            </a:extLst>
          </p:cNvPr>
          <p:cNvSpPr/>
          <p:nvPr/>
        </p:nvSpPr>
        <p:spPr>
          <a:xfrm>
            <a:off x="11182350" y="954223"/>
            <a:ext cx="884384" cy="483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9700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937775A8-B4BE-4A40-A290-20B3DA8B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835"/>
            <a:ext cx="12192000" cy="5886329"/>
          </a:xfrm>
          <a:prstGeom prst="rect">
            <a:avLst/>
          </a:prstGeom>
        </p:spPr>
      </p:pic>
      <p:sp>
        <p:nvSpPr>
          <p:cNvPr id="8" name="Runas burbulis: taisnstūrveida ar noapaļotiem stūriem 9">
            <a:extLst>
              <a:ext uri="{FF2B5EF4-FFF2-40B4-BE49-F238E27FC236}">
                <a16:creationId xmlns:a16="http://schemas.microsoft.com/office/drawing/2014/main" id="{FE82E6FA-BB47-60A7-A222-5A2DCB0D14D7}"/>
              </a:ext>
            </a:extLst>
          </p:cNvPr>
          <p:cNvSpPr/>
          <p:nvPr/>
        </p:nvSpPr>
        <p:spPr>
          <a:xfrm>
            <a:off x="3883600" y="1054163"/>
            <a:ext cx="8040484" cy="1124880"/>
          </a:xfrm>
          <a:prstGeom prst="wedgeRoundRectCallout">
            <a:avLst>
              <a:gd name="adj1" fmla="val 21395"/>
              <a:gd name="adj2" fmla="val 1045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Ievadi finansējošo organizāciju. Izvēlies no saraksta, piemēram,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Latvian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Council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of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Science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Latvijas Zinātnes padomes (LZP) finansētajiem projektiem vai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European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Commission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ja pētījumu finansē Eiropas Komisija</a:t>
            </a:r>
          </a:p>
        </p:txBody>
      </p:sp>
      <p:sp>
        <p:nvSpPr>
          <p:cNvPr id="9" name="Taisnstūris 13">
            <a:extLst>
              <a:ext uri="{FF2B5EF4-FFF2-40B4-BE49-F238E27FC236}">
                <a16:creationId xmlns:a16="http://schemas.microsoft.com/office/drawing/2014/main" id="{B0DE8FD4-0EF8-AD6F-1CE3-EFB3CE470577}"/>
              </a:ext>
            </a:extLst>
          </p:cNvPr>
          <p:cNvSpPr/>
          <p:nvPr/>
        </p:nvSpPr>
        <p:spPr>
          <a:xfrm>
            <a:off x="3694847" y="880091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0" name="Runas burbulis: taisnstūrveida ar noapaļotiem stūriem 14">
            <a:extLst>
              <a:ext uri="{FF2B5EF4-FFF2-40B4-BE49-F238E27FC236}">
                <a16:creationId xmlns:a16="http://schemas.microsoft.com/office/drawing/2014/main" id="{B24149A2-5AAE-5879-BCFD-180B65188F81}"/>
              </a:ext>
            </a:extLst>
          </p:cNvPr>
          <p:cNvSpPr/>
          <p:nvPr/>
        </p:nvSpPr>
        <p:spPr>
          <a:xfrm>
            <a:off x="1026952" y="3547495"/>
            <a:ext cx="3146298" cy="908128"/>
          </a:xfrm>
          <a:prstGeom prst="wedgeRoundRectCallout">
            <a:avLst>
              <a:gd name="adj1" fmla="val 58388"/>
              <a:gd name="adj2" fmla="val 3498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Meklējot pēc nosaukuma, izvēlies no saraksta 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grantu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</a:t>
            </a:r>
          </a:p>
        </p:txBody>
      </p:sp>
      <p:sp>
        <p:nvSpPr>
          <p:cNvPr id="11" name="Taisnstūris 16">
            <a:extLst>
              <a:ext uri="{FF2B5EF4-FFF2-40B4-BE49-F238E27FC236}">
                <a16:creationId xmlns:a16="http://schemas.microsoft.com/office/drawing/2014/main" id="{9E2A351E-D0CC-FEB8-0FCD-3F0D784A2AF5}"/>
              </a:ext>
            </a:extLst>
          </p:cNvPr>
          <p:cNvSpPr/>
          <p:nvPr/>
        </p:nvSpPr>
        <p:spPr>
          <a:xfrm>
            <a:off x="838199" y="338595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358ACAC8-1D89-6303-0078-C0E04922D9CF}"/>
              </a:ext>
            </a:extLst>
          </p:cNvPr>
          <p:cNvSpPr/>
          <p:nvPr/>
        </p:nvSpPr>
        <p:spPr>
          <a:xfrm>
            <a:off x="8179528" y="3481290"/>
            <a:ext cx="2917098" cy="483909"/>
          </a:xfrm>
          <a:prstGeom prst="wedgeRoundRectCallout">
            <a:avLst>
              <a:gd name="adj1" fmla="val 63210"/>
              <a:gd name="adj2" fmla="val -54961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Vai ievadi informāciju manuāli</a:t>
            </a:r>
          </a:p>
        </p:txBody>
      </p:sp>
      <p:sp>
        <p:nvSpPr>
          <p:cNvPr id="13" name="Runas burbulis: taisnstūrveida ar noapaļotiem stūriem 17">
            <a:extLst>
              <a:ext uri="{FF2B5EF4-FFF2-40B4-BE49-F238E27FC236}">
                <a16:creationId xmlns:a16="http://schemas.microsoft.com/office/drawing/2014/main" id="{F2E6AB2C-3C26-230A-A852-F0D8767E4D92}"/>
              </a:ext>
            </a:extLst>
          </p:cNvPr>
          <p:cNvSpPr/>
          <p:nvPr/>
        </p:nvSpPr>
        <p:spPr>
          <a:xfrm>
            <a:off x="8179528" y="4757488"/>
            <a:ext cx="2917098" cy="483909"/>
          </a:xfrm>
          <a:prstGeom prst="wedgeRoundRectCallout">
            <a:avLst>
              <a:gd name="adj1" fmla="val 60010"/>
              <a:gd name="adj2" fmla="val -46828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Ievadi informāciju manuāli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3BB03AE7-D1A3-43D9-9A3C-7E5BEC77DEF0}"/>
              </a:ext>
            </a:extLst>
          </p:cNvPr>
          <p:cNvSpPr/>
          <p:nvPr/>
        </p:nvSpPr>
        <p:spPr>
          <a:xfrm>
            <a:off x="11096626" y="3238063"/>
            <a:ext cx="827458" cy="2091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DF36A4A7-8C79-4F73-A669-54F0904DF653}"/>
              </a:ext>
            </a:extLst>
          </p:cNvPr>
          <p:cNvSpPr/>
          <p:nvPr/>
        </p:nvSpPr>
        <p:spPr>
          <a:xfrm>
            <a:off x="11096626" y="4548340"/>
            <a:ext cx="827458" cy="2091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479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915259-D009-4E36-A7E1-C15447E64C0F}"/>
              </a:ext>
            </a:extLst>
          </p:cNvPr>
          <p:cNvSpPr txBox="1"/>
          <p:nvPr/>
        </p:nvSpPr>
        <p:spPr>
          <a:xfrm>
            <a:off x="0" y="921352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v-LV" sz="4000" b="1" dirty="0">
                <a:solidFill>
                  <a:srgbClr val="003C4A"/>
                </a:solidFill>
                <a:latin typeface="Century Gothic"/>
              </a:rPr>
              <a:t>Kā izveidot datu pārvaldības plānu ARGOS?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5D1DC2-0608-4C8F-94E5-B8FF872D7308}"/>
              </a:ext>
            </a:extLst>
          </p:cNvPr>
          <p:cNvGrpSpPr/>
          <p:nvPr/>
        </p:nvGrpSpPr>
        <p:grpSpPr>
          <a:xfrm>
            <a:off x="817097" y="2414011"/>
            <a:ext cx="1674849" cy="3197895"/>
            <a:chOff x="817097" y="2414011"/>
            <a:chExt cx="1674849" cy="319789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8E16C7-3CA5-4ECB-8C86-6D1899A5FEF5}"/>
                </a:ext>
              </a:extLst>
            </p:cNvPr>
            <p:cNvGrpSpPr/>
            <p:nvPr/>
          </p:nvGrpSpPr>
          <p:grpSpPr>
            <a:xfrm>
              <a:off x="817097" y="2414011"/>
              <a:ext cx="1674849" cy="3197895"/>
              <a:chOff x="817097" y="2414011"/>
              <a:chExt cx="1674849" cy="319789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9E36A27-7239-4FC5-A7DA-8B2910CDFE61}"/>
                  </a:ext>
                </a:extLst>
              </p:cNvPr>
              <p:cNvGrpSpPr/>
              <p:nvPr/>
            </p:nvGrpSpPr>
            <p:grpSpPr>
              <a:xfrm>
                <a:off x="860369" y="2485021"/>
                <a:ext cx="1631577" cy="3126885"/>
                <a:chOff x="1389529" y="1918447"/>
                <a:chExt cx="1631577" cy="3126885"/>
              </a:xfrm>
            </p:grpSpPr>
            <p:pic>
              <p:nvPicPr>
                <p:cNvPr id="27" name="Graphic 26" descr="Cloud Computing">
                  <a:extLst>
                    <a:ext uri="{FF2B5EF4-FFF2-40B4-BE49-F238E27FC236}">
                      <a16:creationId xmlns:a16="http://schemas.microsoft.com/office/drawing/2014/main" id="{554D27EF-256B-43DA-BB36-A7A9A6128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8567" y="2226411"/>
                  <a:ext cx="866557" cy="866557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76CB00-670F-4EC5-9DB7-579E457A133B}"/>
                    </a:ext>
                  </a:extLst>
                </p:cNvPr>
                <p:cNvSpPr txBox="1"/>
                <p:nvPr/>
              </p:nvSpPr>
              <p:spPr>
                <a:xfrm>
                  <a:off x="1535010" y="3322352"/>
                  <a:ext cx="135367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>
                      <a:solidFill>
                        <a:srgbClr val="003C4A"/>
                      </a:solidFill>
                      <a:latin typeface="Century Gothic" panose="020B0502020202020204" pitchFamily="34" charset="0"/>
                    </a:rPr>
                    <a:t>Izveido kontu un iepazīsti ARGOS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B50A0B0-70D5-43BA-9826-477CD1C7D1ED}"/>
                    </a:ext>
                  </a:extLst>
                </p:cNvPr>
                <p:cNvSpPr/>
                <p:nvPr/>
              </p:nvSpPr>
              <p:spPr>
                <a:xfrm>
                  <a:off x="1389529" y="1918447"/>
                  <a:ext cx="1631577" cy="3126885"/>
                </a:xfrm>
                <a:prstGeom prst="roundRect">
                  <a:avLst/>
                </a:prstGeom>
                <a:noFill/>
                <a:ln>
                  <a:solidFill>
                    <a:srgbClr val="FFB8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noFill/>
                  </a:endParaRPr>
                </a:p>
              </p:txBody>
            </p:sp>
          </p:grpSp>
          <p:sp>
            <p:nvSpPr>
              <p:cNvPr id="35" name="Taisnstūris 3">
                <a:extLst>
                  <a:ext uri="{FF2B5EF4-FFF2-40B4-BE49-F238E27FC236}">
                    <a16:creationId xmlns:a16="http://schemas.microsoft.com/office/drawing/2014/main" id="{3C07006E-393C-431E-9373-66B40A3F13CB}"/>
                  </a:ext>
                </a:extLst>
              </p:cNvPr>
              <p:cNvSpPr/>
              <p:nvPr/>
            </p:nvSpPr>
            <p:spPr>
              <a:xfrm>
                <a:off x="817097" y="2414011"/>
                <a:ext cx="377505" cy="348143"/>
              </a:xfrm>
              <a:prstGeom prst="rect">
                <a:avLst/>
              </a:prstGeom>
              <a:solidFill>
                <a:srgbClr val="FFB82E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92FBF2-6013-429F-AC9F-23567F336D07}"/>
                </a:ext>
              </a:extLst>
            </p:cNvPr>
            <p:cNvSpPr txBox="1"/>
            <p:nvPr/>
          </p:nvSpPr>
          <p:spPr>
            <a:xfrm>
              <a:off x="1335358" y="512059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v-LV" sz="1400" b="1">
                  <a:solidFill>
                    <a:srgbClr val="4BCDB4"/>
                  </a:solidFill>
                  <a:latin typeface="Century Gothic" panose="020B0502020202020204" pitchFamily="34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Pāriet</a:t>
              </a:r>
              <a:endParaRPr lang="lv-LV" sz="1400" b="1">
                <a:solidFill>
                  <a:srgbClr val="4BCDB4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D319644-3F03-4205-AEC8-2EC100B94783}"/>
              </a:ext>
            </a:extLst>
          </p:cNvPr>
          <p:cNvGrpSpPr/>
          <p:nvPr/>
        </p:nvGrpSpPr>
        <p:grpSpPr>
          <a:xfrm>
            <a:off x="3012198" y="2414008"/>
            <a:ext cx="1689669" cy="3197898"/>
            <a:chOff x="3012198" y="2414008"/>
            <a:chExt cx="1689669" cy="31978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91FA6D5-8886-4198-9FDD-7021B3D31A8E}"/>
                </a:ext>
              </a:extLst>
            </p:cNvPr>
            <p:cNvGrpSpPr/>
            <p:nvPr/>
          </p:nvGrpSpPr>
          <p:grpSpPr>
            <a:xfrm>
              <a:off x="3012198" y="2414008"/>
              <a:ext cx="1689669" cy="3197898"/>
              <a:chOff x="3012198" y="2414008"/>
              <a:chExt cx="1689669" cy="319789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B77362A-5A42-4AE6-9687-76F6716CF476}"/>
                  </a:ext>
                </a:extLst>
              </p:cNvPr>
              <p:cNvGrpSpPr/>
              <p:nvPr/>
            </p:nvGrpSpPr>
            <p:grpSpPr>
              <a:xfrm>
                <a:off x="3070290" y="2485023"/>
                <a:ext cx="1631577" cy="3126883"/>
                <a:chOff x="3261937" y="1918447"/>
                <a:chExt cx="1631577" cy="3126883"/>
              </a:xfrm>
            </p:grpSpPr>
            <p:pic>
              <p:nvPicPr>
                <p:cNvPr id="7" name="Graphic 6" descr="Document">
                  <a:extLst>
                    <a:ext uri="{FF2B5EF4-FFF2-40B4-BE49-F238E27FC236}">
                      <a16:creationId xmlns:a16="http://schemas.microsoft.com/office/drawing/2014/main" id="{BA152B41-DDC3-49D2-8505-24FA34E80C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8717" y="2231443"/>
                  <a:ext cx="866557" cy="866557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EF9D50-D61B-4A82-899B-0F579D4EC268}"/>
                    </a:ext>
                  </a:extLst>
                </p:cNvPr>
                <p:cNvSpPr txBox="1"/>
                <p:nvPr/>
              </p:nvSpPr>
              <p:spPr>
                <a:xfrm>
                  <a:off x="3405160" y="3322352"/>
                  <a:ext cx="135367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>
                      <a:solidFill>
                        <a:srgbClr val="003C4A"/>
                      </a:solidFill>
                      <a:latin typeface="Century Gothic" panose="020B0502020202020204" pitchFamily="34" charset="0"/>
                    </a:rPr>
                    <a:t>Pievieno plānu</a:t>
                  </a: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BC730567-0EBE-4698-A170-051B26703994}"/>
                    </a:ext>
                  </a:extLst>
                </p:cNvPr>
                <p:cNvSpPr/>
                <p:nvPr/>
              </p:nvSpPr>
              <p:spPr>
                <a:xfrm>
                  <a:off x="3261937" y="1918447"/>
                  <a:ext cx="1631577" cy="3126883"/>
                </a:xfrm>
                <a:prstGeom prst="roundRect">
                  <a:avLst/>
                </a:prstGeom>
                <a:noFill/>
                <a:ln>
                  <a:solidFill>
                    <a:srgbClr val="FFB8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noFill/>
                  </a:endParaRPr>
                </a:p>
              </p:txBody>
            </p:sp>
          </p:grpSp>
          <p:sp>
            <p:nvSpPr>
              <p:cNvPr id="36" name="Taisnstūris 3">
                <a:extLst>
                  <a:ext uri="{FF2B5EF4-FFF2-40B4-BE49-F238E27FC236}">
                    <a16:creationId xmlns:a16="http://schemas.microsoft.com/office/drawing/2014/main" id="{F53943A1-9E31-46CD-81A1-017A9DDCFC2A}"/>
                  </a:ext>
                </a:extLst>
              </p:cNvPr>
              <p:cNvSpPr/>
              <p:nvPr/>
            </p:nvSpPr>
            <p:spPr>
              <a:xfrm>
                <a:off x="3012198" y="2414008"/>
                <a:ext cx="377505" cy="348143"/>
              </a:xfrm>
              <a:prstGeom prst="rect">
                <a:avLst/>
              </a:prstGeom>
              <a:solidFill>
                <a:srgbClr val="FFB82E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/>
                  <a:t>2.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F62534-2080-4747-9A46-ADC1AC6D9BA2}"/>
                </a:ext>
              </a:extLst>
            </p:cNvPr>
            <p:cNvSpPr txBox="1"/>
            <p:nvPr/>
          </p:nvSpPr>
          <p:spPr>
            <a:xfrm>
              <a:off x="3545280" y="5120593"/>
              <a:ext cx="68159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lv-LV" sz="1400" b="1" dirty="0">
                  <a:solidFill>
                    <a:srgbClr val="4BCDB4"/>
                  </a:solidFill>
                  <a:latin typeface="Century Gothic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Pāriet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AC8C64-9919-4DB1-9345-2DB6C13170B6}"/>
              </a:ext>
            </a:extLst>
          </p:cNvPr>
          <p:cNvGrpSpPr/>
          <p:nvPr/>
        </p:nvGrpSpPr>
        <p:grpSpPr>
          <a:xfrm>
            <a:off x="5233159" y="2414009"/>
            <a:ext cx="1678629" cy="3197894"/>
            <a:chOff x="5233159" y="2414009"/>
            <a:chExt cx="1678629" cy="319789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9A5659A-902A-4EAB-85BD-DFC5B83ABE6E}"/>
                </a:ext>
              </a:extLst>
            </p:cNvPr>
            <p:cNvGrpSpPr/>
            <p:nvPr/>
          </p:nvGrpSpPr>
          <p:grpSpPr>
            <a:xfrm>
              <a:off x="5233159" y="2414009"/>
              <a:ext cx="1678629" cy="3197894"/>
              <a:chOff x="5233159" y="2414009"/>
              <a:chExt cx="1678629" cy="319789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D1CDE57-CA06-4FC2-8476-206FFB471FC0}"/>
                  </a:ext>
                </a:extLst>
              </p:cNvPr>
              <p:cNvGrpSpPr/>
              <p:nvPr/>
            </p:nvGrpSpPr>
            <p:grpSpPr>
              <a:xfrm>
                <a:off x="5280211" y="2485020"/>
                <a:ext cx="1631577" cy="3126883"/>
                <a:chOff x="5153467" y="1918447"/>
                <a:chExt cx="1631577" cy="3126883"/>
              </a:xfrm>
            </p:grpSpPr>
            <p:pic>
              <p:nvPicPr>
                <p:cNvPr id="11" name="Graphic 10" descr="Paperclip">
                  <a:extLst>
                    <a:ext uri="{FF2B5EF4-FFF2-40B4-BE49-F238E27FC236}">
                      <a16:creationId xmlns:a16="http://schemas.microsoft.com/office/drawing/2014/main" id="{E388C441-7986-41CC-82E7-FD029CB7D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1917" y="2222477"/>
                  <a:ext cx="866558" cy="866558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F732201-1A99-489C-883C-133F4DF17CF4}"/>
                    </a:ext>
                  </a:extLst>
                </p:cNvPr>
                <p:cNvSpPr txBox="1"/>
                <p:nvPr/>
              </p:nvSpPr>
              <p:spPr>
                <a:xfrm>
                  <a:off x="5299321" y="3322351"/>
                  <a:ext cx="135367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>
                      <a:solidFill>
                        <a:srgbClr val="003C4A"/>
                      </a:solidFill>
                      <a:latin typeface="Century Gothic" panose="020B0502020202020204" pitchFamily="34" charset="0"/>
                    </a:rPr>
                    <a:t>Pievieno plānam datu kopu aprakstus</a:t>
                  </a: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A5E08AA9-5D18-46CD-B3A3-38626C13E82A}"/>
                    </a:ext>
                  </a:extLst>
                </p:cNvPr>
                <p:cNvSpPr/>
                <p:nvPr/>
              </p:nvSpPr>
              <p:spPr>
                <a:xfrm>
                  <a:off x="5153467" y="1918447"/>
                  <a:ext cx="1631577" cy="3126883"/>
                </a:xfrm>
                <a:prstGeom prst="roundRect">
                  <a:avLst/>
                </a:prstGeom>
                <a:noFill/>
                <a:ln>
                  <a:solidFill>
                    <a:srgbClr val="FFB8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noFill/>
                  </a:endParaRPr>
                </a:p>
              </p:txBody>
            </p:sp>
          </p:grpSp>
          <p:sp>
            <p:nvSpPr>
              <p:cNvPr id="37" name="Taisnstūris 3">
                <a:extLst>
                  <a:ext uri="{FF2B5EF4-FFF2-40B4-BE49-F238E27FC236}">
                    <a16:creationId xmlns:a16="http://schemas.microsoft.com/office/drawing/2014/main" id="{00151F0A-176A-450F-AEB9-4B438542825A}"/>
                  </a:ext>
                </a:extLst>
              </p:cNvPr>
              <p:cNvSpPr/>
              <p:nvPr/>
            </p:nvSpPr>
            <p:spPr>
              <a:xfrm>
                <a:off x="5233159" y="2414009"/>
                <a:ext cx="377505" cy="348143"/>
              </a:xfrm>
              <a:prstGeom prst="rect">
                <a:avLst/>
              </a:prstGeom>
              <a:solidFill>
                <a:srgbClr val="FFB82E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/>
                  <a:t>3.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2E550-3D7B-4067-9B75-BFD9A3A76F95}"/>
                </a:ext>
              </a:extLst>
            </p:cNvPr>
            <p:cNvSpPr txBox="1"/>
            <p:nvPr/>
          </p:nvSpPr>
          <p:spPr>
            <a:xfrm>
              <a:off x="5762101" y="5123827"/>
              <a:ext cx="68159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lv-LV" sz="1400" b="1" dirty="0">
                  <a:solidFill>
                    <a:srgbClr val="4BCDB4"/>
                  </a:solidFill>
                  <a:latin typeface="Century Gothic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Pāriet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C5B391-C8F9-4CBB-90EF-50819817921E}"/>
              </a:ext>
            </a:extLst>
          </p:cNvPr>
          <p:cNvGrpSpPr/>
          <p:nvPr/>
        </p:nvGrpSpPr>
        <p:grpSpPr>
          <a:xfrm>
            <a:off x="9669036" y="2414007"/>
            <a:ext cx="1666556" cy="3197894"/>
            <a:chOff x="7455153" y="2414009"/>
            <a:chExt cx="1666556" cy="319789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3618B5-CE80-43DC-8075-D63E8C6B9196}"/>
                </a:ext>
              </a:extLst>
            </p:cNvPr>
            <p:cNvGrpSpPr/>
            <p:nvPr/>
          </p:nvGrpSpPr>
          <p:grpSpPr>
            <a:xfrm>
              <a:off x="7455153" y="2414009"/>
              <a:ext cx="1666556" cy="3197894"/>
              <a:chOff x="7455153" y="2414009"/>
              <a:chExt cx="1666556" cy="319789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610D130-15B0-4EC1-9E3F-4F1515A9E628}"/>
                  </a:ext>
                </a:extLst>
              </p:cNvPr>
              <p:cNvGrpSpPr/>
              <p:nvPr/>
            </p:nvGrpSpPr>
            <p:grpSpPr>
              <a:xfrm>
                <a:off x="7490132" y="2485020"/>
                <a:ext cx="1631577" cy="3126883"/>
                <a:chOff x="7038470" y="1918447"/>
                <a:chExt cx="1631577" cy="3126883"/>
              </a:xfrm>
            </p:grpSpPr>
            <p:pic>
              <p:nvPicPr>
                <p:cNvPr id="13" name="Graphic 12" descr="Connections">
                  <a:extLst>
                    <a:ext uri="{FF2B5EF4-FFF2-40B4-BE49-F238E27FC236}">
                      <a16:creationId xmlns:a16="http://schemas.microsoft.com/office/drawing/2014/main" id="{6E4E0488-498A-4786-9727-F1236FFB7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01857" y="2226411"/>
                  <a:ext cx="904804" cy="904804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ADDDE51-4F63-4F34-8671-E222EB4BFECC}"/>
                    </a:ext>
                  </a:extLst>
                </p:cNvPr>
                <p:cNvSpPr txBox="1"/>
                <p:nvPr/>
              </p:nvSpPr>
              <p:spPr>
                <a:xfrm>
                  <a:off x="7177424" y="3322351"/>
                  <a:ext cx="135367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>
                      <a:solidFill>
                        <a:srgbClr val="003C4A"/>
                      </a:solidFill>
                      <a:latin typeface="Century Gothic" panose="020B0502020202020204" pitchFamily="34" charset="0"/>
                    </a:rPr>
                    <a:t>Uzaicini kolēģus u.c. lietotājus   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8C6B2C0A-355D-4F30-82E1-73EE0A359D0F}"/>
                    </a:ext>
                  </a:extLst>
                </p:cNvPr>
                <p:cNvSpPr/>
                <p:nvPr/>
              </p:nvSpPr>
              <p:spPr>
                <a:xfrm>
                  <a:off x="7038470" y="1918447"/>
                  <a:ext cx="1631577" cy="3126883"/>
                </a:xfrm>
                <a:prstGeom prst="roundRect">
                  <a:avLst/>
                </a:prstGeom>
                <a:noFill/>
                <a:ln>
                  <a:solidFill>
                    <a:srgbClr val="FFB8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noFill/>
                  </a:endParaRPr>
                </a:p>
              </p:txBody>
            </p:sp>
          </p:grpSp>
          <p:sp>
            <p:nvSpPr>
              <p:cNvPr id="38" name="Taisnstūris 3">
                <a:extLst>
                  <a:ext uri="{FF2B5EF4-FFF2-40B4-BE49-F238E27FC236}">
                    <a16:creationId xmlns:a16="http://schemas.microsoft.com/office/drawing/2014/main" id="{CF5A43A1-8DB1-453D-8155-0BC04C23D28A}"/>
                  </a:ext>
                </a:extLst>
              </p:cNvPr>
              <p:cNvSpPr/>
              <p:nvPr/>
            </p:nvSpPr>
            <p:spPr>
              <a:xfrm>
                <a:off x="7455153" y="2414009"/>
                <a:ext cx="377505" cy="348143"/>
              </a:xfrm>
              <a:prstGeom prst="rect">
                <a:avLst/>
              </a:prstGeom>
              <a:solidFill>
                <a:srgbClr val="FFB82E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lv-LV" dirty="0"/>
                  <a:t>5.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D2FE90-A60E-42EB-B07B-D3671B3EEF2B}"/>
                </a:ext>
              </a:extLst>
            </p:cNvPr>
            <p:cNvSpPr txBox="1"/>
            <p:nvPr/>
          </p:nvSpPr>
          <p:spPr>
            <a:xfrm>
              <a:off x="7965121" y="5120593"/>
              <a:ext cx="68159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lv-LV" sz="1400" b="1" dirty="0">
                  <a:solidFill>
                    <a:srgbClr val="4BCDB4"/>
                  </a:solidFill>
                  <a:latin typeface="Century Gothic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Pāriet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F032B-E828-4073-AC39-26ACFD5CA37C}"/>
              </a:ext>
            </a:extLst>
          </p:cNvPr>
          <p:cNvGrpSpPr/>
          <p:nvPr/>
        </p:nvGrpSpPr>
        <p:grpSpPr>
          <a:xfrm>
            <a:off x="7448319" y="2414008"/>
            <a:ext cx="1681376" cy="3197893"/>
            <a:chOff x="9650254" y="2414010"/>
            <a:chExt cx="1681376" cy="319789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9682D7-618E-44FF-B8D2-0F50C02A9FFE}"/>
                </a:ext>
              </a:extLst>
            </p:cNvPr>
            <p:cNvGrpSpPr/>
            <p:nvPr/>
          </p:nvGrpSpPr>
          <p:grpSpPr>
            <a:xfrm>
              <a:off x="9650254" y="2414010"/>
              <a:ext cx="1681376" cy="3197893"/>
              <a:chOff x="9650254" y="2414010"/>
              <a:chExt cx="1681376" cy="319789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2DAC551-CFE7-4FEB-A396-AEB062E8E4B2}"/>
                  </a:ext>
                </a:extLst>
              </p:cNvPr>
              <p:cNvGrpSpPr/>
              <p:nvPr/>
            </p:nvGrpSpPr>
            <p:grpSpPr>
              <a:xfrm>
                <a:off x="9700053" y="2485020"/>
                <a:ext cx="1631577" cy="3126883"/>
                <a:chOff x="8902799" y="1918447"/>
                <a:chExt cx="1631577" cy="3126883"/>
              </a:xfrm>
            </p:grpSpPr>
            <p:pic>
              <p:nvPicPr>
                <p:cNvPr id="17" name="Graphic 16" descr="Send">
                  <a:extLst>
                    <a:ext uri="{FF2B5EF4-FFF2-40B4-BE49-F238E27FC236}">
                      <a16:creationId xmlns:a16="http://schemas.microsoft.com/office/drawing/2014/main" id="{9787F63A-364C-4D07-8A56-396472ADBD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65484" y="2195581"/>
                  <a:ext cx="906208" cy="906208"/>
                </a:xfrm>
                <a:prstGeom prst="rect">
                  <a:avLst/>
                </a:prstGeom>
              </p:spPr>
            </p:pic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4EEEFB2-D122-46BD-B5B3-0FA36E9FEB03}"/>
                    </a:ext>
                  </a:extLst>
                </p:cNvPr>
                <p:cNvSpPr txBox="1"/>
                <p:nvPr/>
              </p:nvSpPr>
              <p:spPr>
                <a:xfrm>
                  <a:off x="9103802" y="3227605"/>
                  <a:ext cx="121756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>
                      <a:solidFill>
                        <a:srgbClr val="003C4A"/>
                      </a:solidFill>
                      <a:latin typeface="Century Gothic" panose="020B0502020202020204" pitchFamily="34" charset="0"/>
                    </a:rPr>
                    <a:t>Pabeidz/finalizē darbu ar plānu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A7C1CC85-51F0-4420-B775-03507C807988}"/>
                    </a:ext>
                  </a:extLst>
                </p:cNvPr>
                <p:cNvSpPr/>
                <p:nvPr/>
              </p:nvSpPr>
              <p:spPr>
                <a:xfrm>
                  <a:off x="8902799" y="1918447"/>
                  <a:ext cx="1631577" cy="3126883"/>
                </a:xfrm>
                <a:prstGeom prst="roundRect">
                  <a:avLst/>
                </a:prstGeom>
                <a:noFill/>
                <a:ln>
                  <a:solidFill>
                    <a:srgbClr val="FFB82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noFill/>
                  </a:endParaRPr>
                </a:p>
              </p:txBody>
            </p:sp>
          </p:grpSp>
          <p:sp>
            <p:nvSpPr>
              <p:cNvPr id="39" name="Taisnstūris 3">
                <a:extLst>
                  <a:ext uri="{FF2B5EF4-FFF2-40B4-BE49-F238E27FC236}">
                    <a16:creationId xmlns:a16="http://schemas.microsoft.com/office/drawing/2014/main" id="{32567FF5-B74F-4F84-8128-15F581E1AA60}"/>
                  </a:ext>
                </a:extLst>
              </p:cNvPr>
              <p:cNvSpPr/>
              <p:nvPr/>
            </p:nvSpPr>
            <p:spPr>
              <a:xfrm>
                <a:off x="9650254" y="2414010"/>
                <a:ext cx="377505" cy="348143"/>
              </a:xfrm>
              <a:prstGeom prst="rect">
                <a:avLst/>
              </a:prstGeom>
              <a:solidFill>
                <a:srgbClr val="FFB82E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lv-LV" dirty="0"/>
                  <a:t>4.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01AE23-FE11-491F-8F80-0D70BBAB16B0}"/>
                </a:ext>
              </a:extLst>
            </p:cNvPr>
            <p:cNvSpPr txBox="1"/>
            <p:nvPr/>
          </p:nvSpPr>
          <p:spPr>
            <a:xfrm>
              <a:off x="10175045" y="5120323"/>
              <a:ext cx="681597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lv-LV" sz="1400" b="1" dirty="0">
                  <a:solidFill>
                    <a:srgbClr val="4BCDB4"/>
                  </a:solidFill>
                  <a:latin typeface="Century Gothic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Pāriet</a:t>
              </a:r>
              <a:endParaRPr lang="lv-LV" sz="1400" b="1" dirty="0">
                <a:solidFill>
                  <a:srgbClr val="4BCDB4"/>
                </a:solidFill>
                <a:latin typeface="Century Gothic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56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>
            <a:extLst>
              <a:ext uri="{FF2B5EF4-FFF2-40B4-BE49-F238E27FC236}">
                <a16:creationId xmlns:a16="http://schemas.microsoft.com/office/drawing/2014/main" id="{BFEE8C4E-B7D6-41EA-9BB5-5E3E3314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03"/>
            <a:ext cx="12192000" cy="6157993"/>
          </a:xfrm>
          <a:prstGeom prst="rect">
            <a:avLst/>
          </a:prstGeom>
        </p:spPr>
      </p:pic>
      <p:sp>
        <p:nvSpPr>
          <p:cNvPr id="6" name="Runas burbulis: taisnstūrveida ar noapaļotiem stūriem 7">
            <a:extLst>
              <a:ext uri="{FF2B5EF4-FFF2-40B4-BE49-F238E27FC236}">
                <a16:creationId xmlns:a16="http://schemas.microsoft.com/office/drawing/2014/main" id="{8C55B4D5-4D5A-4BD8-6A58-DDAD9D883D9A}"/>
              </a:ext>
            </a:extLst>
          </p:cNvPr>
          <p:cNvSpPr/>
          <p:nvPr/>
        </p:nvSpPr>
        <p:spPr>
          <a:xfrm>
            <a:off x="4148355" y="1046526"/>
            <a:ext cx="4928969" cy="938871"/>
          </a:xfrm>
          <a:prstGeom prst="wedgeRoundRectCallout">
            <a:avLst>
              <a:gd name="adj1" fmla="val 21589"/>
              <a:gd name="adj2" fmla="val 10568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izvēlējies 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grantu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ievadīt manuāli, aizpildi prasītos laukus</a:t>
            </a:r>
          </a:p>
        </p:txBody>
      </p:sp>
      <p:sp>
        <p:nvSpPr>
          <p:cNvPr id="7" name="Runas burbulis: taisnstūrveida ar noapaļotiem stūriem 8">
            <a:extLst>
              <a:ext uri="{FF2B5EF4-FFF2-40B4-BE49-F238E27FC236}">
                <a16:creationId xmlns:a16="http://schemas.microsoft.com/office/drawing/2014/main" id="{72FEFF39-BD73-DC16-FC16-4E13F10D2E59}"/>
              </a:ext>
            </a:extLst>
          </p:cNvPr>
          <p:cNvSpPr/>
          <p:nvPr/>
        </p:nvSpPr>
        <p:spPr>
          <a:xfrm>
            <a:off x="9506189" y="4217556"/>
            <a:ext cx="2081867" cy="541444"/>
          </a:xfrm>
          <a:prstGeom prst="wedgeRoundRectCallout">
            <a:avLst>
              <a:gd name="adj1" fmla="val -61461"/>
              <a:gd name="adj2" fmla="val -228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Save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8" name="Taisnstūris 9">
            <a:extLst>
              <a:ext uri="{FF2B5EF4-FFF2-40B4-BE49-F238E27FC236}">
                <a16:creationId xmlns:a16="http://schemas.microsoft.com/office/drawing/2014/main" id="{4B440369-ABA1-01EF-A456-B1C005254526}"/>
              </a:ext>
            </a:extLst>
          </p:cNvPr>
          <p:cNvSpPr/>
          <p:nvPr/>
        </p:nvSpPr>
        <p:spPr>
          <a:xfrm>
            <a:off x="3959602" y="87245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9" name="Taisnstūris 10">
            <a:extLst>
              <a:ext uri="{FF2B5EF4-FFF2-40B4-BE49-F238E27FC236}">
                <a16:creationId xmlns:a16="http://schemas.microsoft.com/office/drawing/2014/main" id="{73FE8F06-2389-1F95-AAB3-CC734C50FCA6}"/>
              </a:ext>
            </a:extLst>
          </p:cNvPr>
          <p:cNvSpPr/>
          <p:nvPr/>
        </p:nvSpPr>
        <p:spPr>
          <a:xfrm>
            <a:off x="11416449" y="408261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0" name="Runas burbulis: taisnstūrveida ar noapaļotiem stūriem 12">
            <a:extLst>
              <a:ext uri="{FF2B5EF4-FFF2-40B4-BE49-F238E27FC236}">
                <a16:creationId xmlns:a16="http://schemas.microsoft.com/office/drawing/2014/main" id="{37C6A676-EE7F-03DA-1E82-72C68827A5E5}"/>
              </a:ext>
            </a:extLst>
          </p:cNvPr>
          <p:cNvSpPr/>
          <p:nvPr/>
        </p:nvSpPr>
        <p:spPr>
          <a:xfrm>
            <a:off x="550047" y="2301556"/>
            <a:ext cx="1846542" cy="938872"/>
          </a:xfrm>
          <a:prstGeom prst="wedgeRoundRectCallout">
            <a:avLst>
              <a:gd name="adj1" fmla="val 74748"/>
              <a:gd name="adj2" fmla="val 4299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Ieraksti unikālu identifikatoru</a:t>
            </a:r>
            <a:r>
              <a:rPr lang="lv-LV" sz="1400" dirty="0">
                <a:solidFill>
                  <a:srgbClr val="002060"/>
                </a:solidFill>
                <a:latin typeface="Century Gothic"/>
              </a:rPr>
              <a:t> </a:t>
            </a:r>
          </a:p>
        </p:txBody>
      </p:sp>
      <p:sp>
        <p:nvSpPr>
          <p:cNvPr id="11" name="Runas burbulis: taisnstūrveida ar noapaļotiem stūriem 13">
            <a:extLst>
              <a:ext uri="{FF2B5EF4-FFF2-40B4-BE49-F238E27FC236}">
                <a16:creationId xmlns:a16="http://schemas.microsoft.com/office/drawing/2014/main" id="{E747731B-0C57-89F1-ECF4-585B1E4A5E32}"/>
              </a:ext>
            </a:extLst>
          </p:cNvPr>
          <p:cNvSpPr/>
          <p:nvPr/>
        </p:nvSpPr>
        <p:spPr>
          <a:xfrm>
            <a:off x="9681755" y="2166954"/>
            <a:ext cx="2109931" cy="1574336"/>
          </a:xfrm>
          <a:prstGeom prst="wedgeRoundRectCallout">
            <a:avLst>
              <a:gd name="adj1" fmla="val -66313"/>
              <a:gd name="adj2" fmla="val 2112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Ieraksti finansēšanas programmas/ </a:t>
            </a:r>
            <a:r>
              <a:rPr lang="lv-LV" sz="1400" dirty="0" err="1">
                <a:solidFill>
                  <a:srgbClr val="003C4A"/>
                </a:solidFill>
                <a:latin typeface="Century Gothic"/>
              </a:rPr>
              <a:t>granta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apzīmējumu, pēc kura būtu ērti meklēt</a:t>
            </a:r>
          </a:p>
        </p:txBody>
      </p:sp>
      <p:sp>
        <p:nvSpPr>
          <p:cNvPr id="12" name="Runas burbulis: taisnstūrveida ar noapaļotiem stūriem 14">
            <a:extLst>
              <a:ext uri="{FF2B5EF4-FFF2-40B4-BE49-F238E27FC236}">
                <a16:creationId xmlns:a16="http://schemas.microsoft.com/office/drawing/2014/main" id="{CC62836B-BB01-CB32-F216-7790D78FE3CB}"/>
              </a:ext>
            </a:extLst>
          </p:cNvPr>
          <p:cNvSpPr/>
          <p:nvPr/>
        </p:nvSpPr>
        <p:spPr>
          <a:xfrm>
            <a:off x="550047" y="3324127"/>
            <a:ext cx="1857046" cy="1474045"/>
          </a:xfrm>
          <a:prstGeom prst="wedgeRoundRectCallout">
            <a:avLst>
              <a:gd name="adj1" fmla="val 75054"/>
              <a:gd name="adj2" fmla="val -2038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Sniedz paskaidrojumu vai iekopē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Label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lauka saturu</a:t>
            </a:r>
          </a:p>
        </p:txBody>
      </p:sp>
      <p:sp>
        <p:nvSpPr>
          <p:cNvPr id="13" name="Runas burbulis: taisnstūrveida ar noapaļotiem stūriem 15">
            <a:extLst>
              <a:ext uri="{FF2B5EF4-FFF2-40B4-BE49-F238E27FC236}">
                <a16:creationId xmlns:a16="http://schemas.microsoft.com/office/drawing/2014/main" id="{355866AC-E7E0-E403-6BAD-B4C9FEF06E7F}"/>
              </a:ext>
            </a:extLst>
          </p:cNvPr>
          <p:cNvSpPr/>
          <p:nvPr/>
        </p:nvSpPr>
        <p:spPr>
          <a:xfrm>
            <a:off x="2371725" y="4872639"/>
            <a:ext cx="7448549" cy="1171735"/>
          </a:xfrm>
          <a:prstGeom prst="wedgeRoundRectCallout">
            <a:avLst>
              <a:gd name="adj1" fmla="val 22469"/>
              <a:gd name="adj2" fmla="val -3978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Sazinies ar savu organizāciju, lai uzzinātu, kādas ir prasības 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Grant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lauku aizpildīšanai.</a:t>
            </a:r>
          </a:p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vēlies labot 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Grants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laukos ievadīto informāciju, ir jāizveido cits ieraksts ar jaunu 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Reference ID.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Ar vienu </a:t>
            </a:r>
            <a:r>
              <a:rPr lang="lv-LV" sz="1400" dirty="0" err="1">
                <a:solidFill>
                  <a:srgbClr val="003C4A"/>
                </a:solidFill>
                <a:latin typeface="Century Gothic"/>
              </a:rPr>
              <a:t>grantu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var būt saistīti vairāki projekti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D29D3503-7783-49D7-9A5C-20F17603F964}"/>
              </a:ext>
            </a:extLst>
          </p:cNvPr>
          <p:cNvSpPr/>
          <p:nvPr/>
        </p:nvSpPr>
        <p:spPr>
          <a:xfrm>
            <a:off x="8520712" y="4240937"/>
            <a:ext cx="714375" cy="446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9123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45BBE603-5F6B-4BF7-B233-D3E379B5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056"/>
            <a:ext cx="12192000" cy="5947887"/>
          </a:xfrm>
          <a:prstGeom prst="rect">
            <a:avLst/>
          </a:prstGeom>
        </p:spPr>
      </p:pic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E3419FE6-063D-43AD-B796-F30CD94B99C0}"/>
              </a:ext>
            </a:extLst>
          </p:cNvPr>
          <p:cNvSpPr/>
          <p:nvPr/>
        </p:nvSpPr>
        <p:spPr>
          <a:xfrm>
            <a:off x="3981449" y="3301847"/>
            <a:ext cx="7962901" cy="1115735"/>
          </a:xfrm>
          <a:prstGeom prst="wedgeRoundRectCallout">
            <a:avLst>
              <a:gd name="adj1" fmla="val -21400"/>
              <a:gd name="adj2" fmla="val 8837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datu uzkrāšana un uzturēšana pārsniedz atsevišķa pētījuma ietvarus, ir iespēja norādīt šī aptverošā ietvara nosaukumu. Aizpilda tad, kad ar vienu projektu (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Project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 ir saistīti vairāki granti (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Grant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D5B18DCC-35C6-4D91-98FF-F4ED08962729}"/>
              </a:ext>
            </a:extLst>
          </p:cNvPr>
          <p:cNvSpPr/>
          <p:nvPr/>
        </p:nvSpPr>
        <p:spPr>
          <a:xfrm>
            <a:off x="3441199" y="6075332"/>
            <a:ext cx="2081867" cy="541444"/>
          </a:xfrm>
          <a:prstGeom prst="wedgeRoundRectCallout">
            <a:avLst>
              <a:gd name="adj1" fmla="val -22336"/>
              <a:gd name="adj2" fmla="val -9960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Next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14CB7D11-1C52-46ED-BBE1-AD2678E3B343}"/>
              </a:ext>
            </a:extLst>
          </p:cNvPr>
          <p:cNvSpPr/>
          <p:nvPr/>
        </p:nvSpPr>
        <p:spPr>
          <a:xfrm>
            <a:off x="5334313" y="592387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8A2BF2F0-D97F-4C4D-BD1D-3CF0C3CBA1D7}"/>
              </a:ext>
            </a:extLst>
          </p:cNvPr>
          <p:cNvSpPr/>
          <p:nvPr/>
        </p:nvSpPr>
        <p:spPr>
          <a:xfrm>
            <a:off x="3034476" y="5405742"/>
            <a:ext cx="1099196" cy="398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6D1D91C4-B7A2-4BF0-B9C7-C9BF6E6164C4}"/>
              </a:ext>
            </a:extLst>
          </p:cNvPr>
          <p:cNvSpPr/>
          <p:nvPr/>
        </p:nvSpPr>
        <p:spPr>
          <a:xfrm>
            <a:off x="7811723" y="1662163"/>
            <a:ext cx="3409772" cy="529167"/>
          </a:xfrm>
          <a:prstGeom prst="wedgeRoundRectCallout">
            <a:avLst>
              <a:gd name="adj1" fmla="val 19969"/>
              <a:gd name="adj2" fmla="val -10407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Saglabā ievadīto informāciju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D5CD1CC5-622B-4BAF-A744-881027D4980E}"/>
              </a:ext>
            </a:extLst>
          </p:cNvPr>
          <p:cNvSpPr/>
          <p:nvPr/>
        </p:nvSpPr>
        <p:spPr>
          <a:xfrm>
            <a:off x="7622970" y="146056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46B66077-BFB3-4682-99E6-653B376D202D}"/>
              </a:ext>
            </a:extLst>
          </p:cNvPr>
          <p:cNvSpPr/>
          <p:nvPr/>
        </p:nvSpPr>
        <p:spPr>
          <a:xfrm>
            <a:off x="9132175" y="997475"/>
            <a:ext cx="1164349" cy="381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5" name="Taisnstūris 5">
            <a:extLst>
              <a:ext uri="{FF2B5EF4-FFF2-40B4-BE49-F238E27FC236}">
                <a16:creationId xmlns:a16="http://schemas.microsoft.com/office/drawing/2014/main" id="{BF222718-268B-48D4-905F-CB6BC41BA6DB}"/>
              </a:ext>
            </a:extLst>
          </p:cNvPr>
          <p:cNvSpPr/>
          <p:nvPr/>
        </p:nvSpPr>
        <p:spPr>
          <a:xfrm>
            <a:off x="3792696" y="3127775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1164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5C97D666-043C-4967-875C-E7D3633A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106"/>
            <a:ext cx="12192000" cy="6029787"/>
          </a:xfrm>
          <a:prstGeom prst="rect">
            <a:avLst/>
          </a:prstGeom>
        </p:spPr>
      </p:pic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2285FCC1-3986-4D6D-9D56-61E5B1239043}"/>
              </a:ext>
            </a:extLst>
          </p:cNvPr>
          <p:cNvSpPr/>
          <p:nvPr/>
        </p:nvSpPr>
        <p:spPr>
          <a:xfrm>
            <a:off x="638174" y="2550647"/>
            <a:ext cx="3989977" cy="2297578"/>
          </a:xfrm>
          <a:prstGeom prst="wedgeRoundRectCallout">
            <a:avLst>
              <a:gd name="adj1" fmla="val 60582"/>
              <a:gd name="adj2" fmla="val -739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Izvēlies no saraksta licences veidu.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Šī licence attiecas tikai uz paša DPP pieejamību.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Pētījuma datiem pēc vajadzības varēs piemērot citu licenci. Ieteicams izvēlēties </a:t>
            </a:r>
            <a:br>
              <a:rPr lang="lv-LV" sz="1600" dirty="0">
                <a:latin typeface="Century Gothic" panose="020B0502020202020204" pitchFamily="34" charset="0"/>
              </a:rPr>
            </a:b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Creative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Commons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Attribution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4.0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jeb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CC BY 4.0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895941D5-D37E-4183-8827-8691E732BC70}"/>
              </a:ext>
            </a:extLst>
          </p:cNvPr>
          <p:cNvSpPr/>
          <p:nvPr/>
        </p:nvSpPr>
        <p:spPr>
          <a:xfrm>
            <a:off x="522213" y="242313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7F2A47FA-ECC5-4DB4-AD4B-9A6F03A88043}"/>
              </a:ext>
            </a:extLst>
          </p:cNvPr>
          <p:cNvGrpSpPr/>
          <p:nvPr/>
        </p:nvGrpSpPr>
        <p:grpSpPr>
          <a:xfrm>
            <a:off x="7563850" y="1622089"/>
            <a:ext cx="4533775" cy="4738976"/>
            <a:chOff x="3429416" y="651755"/>
            <a:chExt cx="4533775" cy="4738976"/>
          </a:xfrm>
        </p:grpSpPr>
        <p:sp>
          <p:nvSpPr>
            <p:cNvPr id="40" name="Taisnstūris: ar noapaļotiem stūriem 39">
              <a:extLst>
                <a:ext uri="{FF2B5EF4-FFF2-40B4-BE49-F238E27FC236}">
                  <a16:creationId xmlns:a16="http://schemas.microsoft.com/office/drawing/2014/main" id="{498BF37B-329F-4720-B986-8CB600C2F81F}"/>
                </a:ext>
              </a:extLst>
            </p:cNvPr>
            <p:cNvSpPr/>
            <p:nvPr/>
          </p:nvSpPr>
          <p:spPr>
            <a:xfrm>
              <a:off x="3429416" y="651755"/>
              <a:ext cx="4512189" cy="4738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lv-LV" dirty="0">
                <a:solidFill>
                  <a:srgbClr val="003C4A"/>
                </a:solidFill>
                <a:ea typeface="Calibri"/>
                <a:cs typeface="Calibri"/>
              </a:endParaRPr>
            </a:p>
          </p:txBody>
        </p:sp>
        <p:grpSp>
          <p:nvGrpSpPr>
            <p:cNvPr id="41" name="Grupa 40">
              <a:extLst>
                <a:ext uri="{FF2B5EF4-FFF2-40B4-BE49-F238E27FC236}">
                  <a16:creationId xmlns:a16="http://schemas.microsoft.com/office/drawing/2014/main" id="{EEE8AFBC-26DC-43FF-9846-B00F30CB6A29}"/>
                </a:ext>
              </a:extLst>
            </p:cNvPr>
            <p:cNvGrpSpPr/>
            <p:nvPr/>
          </p:nvGrpSpPr>
          <p:grpSpPr>
            <a:xfrm>
              <a:off x="3536013" y="801132"/>
              <a:ext cx="4427178" cy="4211346"/>
              <a:chOff x="3536013" y="801132"/>
              <a:chExt cx="4427178" cy="421134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4C26B-6093-4442-A963-473B0180A03B}"/>
                  </a:ext>
                </a:extLst>
              </p:cNvPr>
              <p:cNvSpPr txBox="1"/>
              <p:nvPr/>
            </p:nvSpPr>
            <p:spPr>
              <a:xfrm>
                <a:off x="3536013" y="801132"/>
                <a:ext cx="4297960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lvl="0" algn="ctr"/>
                <a:r>
                  <a:rPr lang="lv-LV" sz="1200" b="1" err="1">
                    <a:solidFill>
                      <a:srgbClr val="003C4A"/>
                    </a:solidFill>
                    <a:latin typeface="Century Gothic"/>
                  </a:rPr>
                  <a:t>Creative</a:t>
                </a:r>
                <a:r>
                  <a:rPr lang="lv-LV" sz="1200" b="1" dirty="0">
                    <a:solidFill>
                      <a:srgbClr val="003C4A"/>
                    </a:solidFill>
                    <a:latin typeface="Century Gothic"/>
                  </a:rPr>
                  <a:t> </a:t>
                </a:r>
                <a:r>
                  <a:rPr lang="lv-LV" sz="1200" b="1" err="1">
                    <a:solidFill>
                      <a:srgbClr val="003C4A"/>
                    </a:solidFill>
                    <a:latin typeface="Century Gothic"/>
                  </a:rPr>
                  <a:t>Commons</a:t>
                </a:r>
                <a:r>
                  <a:rPr lang="lv-LV" sz="1200" b="1">
                    <a:solidFill>
                      <a:srgbClr val="003C4A"/>
                    </a:solidFill>
                    <a:latin typeface="Century Gothic"/>
                  </a:rPr>
                  <a:t> licenču veidi</a:t>
                </a:r>
                <a:endParaRPr lang="lv-LV" sz="1200" b="1" i="1">
                  <a:solidFill>
                    <a:srgbClr val="003C4A"/>
                  </a:solidFill>
                  <a:latin typeface="Century Gothic"/>
                </a:endParaRPr>
              </a:p>
            </p:txBody>
          </p:sp>
          <p:grpSp>
            <p:nvGrpSpPr>
              <p:cNvPr id="44" name="Grupa 43">
                <a:extLst>
                  <a:ext uri="{FF2B5EF4-FFF2-40B4-BE49-F238E27FC236}">
                    <a16:creationId xmlns:a16="http://schemas.microsoft.com/office/drawing/2014/main" id="{F6BBFC37-02DE-4A00-937D-22A6EF44E443}"/>
                  </a:ext>
                </a:extLst>
              </p:cNvPr>
              <p:cNvGrpSpPr/>
              <p:nvPr/>
            </p:nvGrpSpPr>
            <p:grpSpPr>
              <a:xfrm>
                <a:off x="3539733" y="1268131"/>
                <a:ext cx="4086129" cy="410787"/>
                <a:chOff x="7341169" y="1854556"/>
                <a:chExt cx="4086129" cy="410787"/>
              </a:xfrm>
            </p:grpSpPr>
            <p:pic>
              <p:nvPicPr>
                <p:cNvPr id="63" name="Attēls 62">
                  <a:extLst>
                    <a:ext uri="{FF2B5EF4-FFF2-40B4-BE49-F238E27FC236}">
                      <a16:creationId xmlns:a16="http://schemas.microsoft.com/office/drawing/2014/main" id="{D41FFEFF-AE14-43C3-8F53-E4988708B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169" y="1858691"/>
                  <a:ext cx="1153849" cy="406652"/>
                </a:xfrm>
                <a:prstGeom prst="rect">
                  <a:avLst/>
                </a:prstGeom>
              </p:spPr>
            </p:pic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D6923CD-B8B4-4DBD-95C8-18C68C88D61B}"/>
                    </a:ext>
                  </a:extLst>
                </p:cNvPr>
                <p:cNvSpPr txBox="1"/>
                <p:nvPr/>
              </p:nvSpPr>
              <p:spPr>
                <a:xfrm>
                  <a:off x="8479055" y="1854556"/>
                  <a:ext cx="2948243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CC0</a:t>
                  </a:r>
                </a:p>
                <a:p>
                  <a:r>
                    <a:rPr lang="lv-LV" sz="900" dirty="0">
                      <a:solidFill>
                        <a:srgbClr val="003C4A"/>
                      </a:solidFill>
                      <a:latin typeface="Century Gothic"/>
                      <a:ea typeface="+mn-lt"/>
                      <a:cs typeface="+mn-lt"/>
                    </a:rPr>
                    <a:t>Publiskais domēns jeb sabiedriskā īpašuma statuss</a:t>
                  </a:r>
                  <a:endParaRPr lang="lv-LV" sz="900" dirty="0">
                    <a:solidFill>
                      <a:srgbClr val="003C4A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45" name="Grupa 44">
                <a:extLst>
                  <a:ext uri="{FF2B5EF4-FFF2-40B4-BE49-F238E27FC236}">
                    <a16:creationId xmlns:a16="http://schemas.microsoft.com/office/drawing/2014/main" id="{27E2CC4B-A0AD-4071-825D-7E3CC2D6BDC1}"/>
                  </a:ext>
                </a:extLst>
              </p:cNvPr>
              <p:cNvGrpSpPr/>
              <p:nvPr/>
            </p:nvGrpSpPr>
            <p:grpSpPr>
              <a:xfrm>
                <a:off x="3539733" y="1667183"/>
                <a:ext cx="4316111" cy="508209"/>
                <a:chOff x="7346718" y="2241767"/>
                <a:chExt cx="4316111" cy="508209"/>
              </a:xfrm>
            </p:grpSpPr>
            <p:pic>
              <p:nvPicPr>
                <p:cNvPr id="61" name="Picture 6" descr="About CC Licenses - Creative Commons">
                  <a:extLst>
                    <a:ext uri="{FF2B5EF4-FFF2-40B4-BE49-F238E27FC236}">
                      <a16:creationId xmlns:a16="http://schemas.microsoft.com/office/drawing/2014/main" id="{CD0393FC-09B7-4A17-9D7A-A84F27D688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6718" y="2346272"/>
                  <a:ext cx="1153849" cy="403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F9961DF-63D2-4F30-84B0-4230D84C602F}"/>
                    </a:ext>
                  </a:extLst>
                </p:cNvPr>
                <p:cNvSpPr txBox="1"/>
                <p:nvPr/>
              </p:nvSpPr>
              <p:spPr>
                <a:xfrm>
                  <a:off x="8491851" y="2241767"/>
                  <a:ext cx="3170978" cy="5078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</a:t>
                  </a:r>
                </a:p>
                <a:p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Atļauj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pārveidot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darbu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un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izmantot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komerciāli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,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atsaucoties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uz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autoru</a:t>
                  </a:r>
                  <a:endParaRPr lang="en-US" sz="900" dirty="0">
                    <a:solidFill>
                      <a:srgbClr val="003C4A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46" name="Grupa 45">
                <a:extLst>
                  <a:ext uri="{FF2B5EF4-FFF2-40B4-BE49-F238E27FC236}">
                    <a16:creationId xmlns:a16="http://schemas.microsoft.com/office/drawing/2014/main" id="{EE454726-51AA-475B-B9C1-E0E5BBB4D776}"/>
                  </a:ext>
                </a:extLst>
              </p:cNvPr>
              <p:cNvGrpSpPr/>
              <p:nvPr/>
            </p:nvGrpSpPr>
            <p:grpSpPr>
              <a:xfrm>
                <a:off x="3549052" y="2144410"/>
                <a:ext cx="4410589" cy="646331"/>
                <a:chOff x="7336987" y="2757083"/>
                <a:chExt cx="4410589" cy="646331"/>
              </a:xfrm>
            </p:grpSpPr>
            <p:pic>
              <p:nvPicPr>
                <p:cNvPr id="59" name="Picture 8" descr="File:CC BY-SA icon.svg - Wikipedia">
                  <a:extLst>
                    <a:ext uri="{FF2B5EF4-FFF2-40B4-BE49-F238E27FC236}">
                      <a16:creationId xmlns:a16="http://schemas.microsoft.com/office/drawing/2014/main" id="{4BCCDA8D-F07F-4811-8995-E979EA5BC3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36987" y="2877670"/>
                  <a:ext cx="1153849" cy="4067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8C87B87-B9DF-4B9D-B750-6C1E8D8DF258}"/>
                    </a:ext>
                  </a:extLst>
                </p:cNvPr>
                <p:cNvSpPr txBox="1"/>
                <p:nvPr/>
              </p:nvSpPr>
              <p:spPr>
                <a:xfrm>
                  <a:off x="8493318" y="2757083"/>
                  <a:ext cx="3254258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BY-SA</a:t>
                  </a:r>
                </a:p>
                <a:p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Atļauj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pārveidot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darbu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un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izmantot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komerciāli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. To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pārveidojot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,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nepieciešams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saglabāt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sākotnējā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darba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licenci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un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atsaukties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uz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autoru</a:t>
                  </a:r>
                </a:p>
              </p:txBody>
            </p:sp>
          </p:grpSp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52F84E3A-3255-432C-9570-B7DC1290B9C9}"/>
                  </a:ext>
                </a:extLst>
              </p:cNvPr>
              <p:cNvGrpSpPr/>
              <p:nvPr/>
            </p:nvGrpSpPr>
            <p:grpSpPr>
              <a:xfrm>
                <a:off x="3549461" y="2766516"/>
                <a:ext cx="4352887" cy="507831"/>
                <a:chOff x="7346730" y="3406177"/>
                <a:chExt cx="4352887" cy="507831"/>
              </a:xfrm>
            </p:grpSpPr>
            <p:pic>
              <p:nvPicPr>
                <p:cNvPr id="57" name="Picture 10" descr="Creative Commons NonCommercial license - Wikipedia">
                  <a:extLst>
                    <a:ext uri="{FF2B5EF4-FFF2-40B4-BE49-F238E27FC236}">
                      <a16:creationId xmlns:a16="http://schemas.microsoft.com/office/drawing/2014/main" id="{9D804333-2193-43B2-AE75-CF060254EC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6730" y="3426784"/>
                  <a:ext cx="1153440" cy="403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FB3BD2C-6181-4E0E-AB48-52596169F84A}"/>
                    </a:ext>
                  </a:extLst>
                </p:cNvPr>
                <p:cNvSpPr txBox="1"/>
                <p:nvPr/>
              </p:nvSpPr>
              <p:spPr>
                <a:xfrm>
                  <a:off x="8509188" y="3406177"/>
                  <a:ext cx="3190429" cy="5078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>
                      <a:solidFill>
                        <a:srgbClr val="003C4A"/>
                      </a:solidFill>
                      <a:latin typeface="Century Gothic"/>
                    </a:rPr>
                    <a:t>CC BY-NC </a:t>
                  </a:r>
                  <a:endParaRPr lang="lv-LV" sz="900" b="1" dirty="0">
                    <a:solidFill>
                      <a:srgbClr val="003C4A"/>
                    </a:solidFill>
                    <a:latin typeface="Century Gothic"/>
                  </a:endParaRPr>
                </a:p>
                <a:p>
                  <a:r>
                    <a:rPr lang="lv-LV" sz="900">
                      <a:solidFill>
                        <a:srgbClr val="003C4A"/>
                      </a:solidFill>
                      <a:latin typeface="Century Gothic"/>
                    </a:rPr>
                    <a:t>Liedz darbu izmantot komerciāli. Atļauts to pārveidot, atsaucoties uz autoru</a:t>
                  </a:r>
                </a:p>
              </p:txBody>
            </p:sp>
          </p:grpSp>
          <p:grpSp>
            <p:nvGrpSpPr>
              <p:cNvPr id="48" name="Grupa 47">
                <a:extLst>
                  <a:ext uri="{FF2B5EF4-FFF2-40B4-BE49-F238E27FC236}">
                    <a16:creationId xmlns:a16="http://schemas.microsoft.com/office/drawing/2014/main" id="{F4F08CF2-17EC-4AD6-937D-5FEDD7DFA60E}"/>
                  </a:ext>
                </a:extLst>
              </p:cNvPr>
              <p:cNvGrpSpPr/>
              <p:nvPr/>
            </p:nvGrpSpPr>
            <p:grpSpPr>
              <a:xfrm>
                <a:off x="3539733" y="3750020"/>
                <a:ext cx="4401872" cy="646331"/>
                <a:chOff x="7355375" y="3699880"/>
                <a:chExt cx="4401872" cy="646331"/>
              </a:xfrm>
            </p:grpSpPr>
            <p:pic>
              <p:nvPicPr>
                <p:cNvPr id="55" name="Picture 12" descr="File:Cc-by-nc-sa icon.svg - Wikipedia">
                  <a:extLst>
                    <a:ext uri="{FF2B5EF4-FFF2-40B4-BE49-F238E27FC236}">
                      <a16:creationId xmlns:a16="http://schemas.microsoft.com/office/drawing/2014/main" id="{0A203862-F032-4A00-98DC-DEE2919E30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5375" y="3775137"/>
                  <a:ext cx="1154788" cy="404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26B3F03-1F88-488B-AD2E-C7AB2B540391}"/>
                    </a:ext>
                  </a:extLst>
                </p:cNvPr>
                <p:cNvSpPr txBox="1"/>
                <p:nvPr/>
              </p:nvSpPr>
              <p:spPr>
                <a:xfrm>
                  <a:off x="8510163" y="3699880"/>
                  <a:ext cx="3247084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BY-NC-SA </a:t>
                  </a:r>
                </a:p>
                <a:p>
                  <a:r>
                    <a:rPr lang="lv-LV" sz="900" dirty="0">
                      <a:solidFill>
                        <a:srgbClr val="003C4A"/>
                      </a:solidFill>
                      <a:latin typeface="Century Gothic"/>
                    </a:rPr>
                    <a:t>Ļauj pārveidot darbu un izmantot to nekomerciāli, saglabājot sākotnējā radošā darba licenci un atsaucoties uz autoru</a:t>
                  </a:r>
                </a:p>
              </p:txBody>
            </p:sp>
          </p:grpSp>
          <p:grpSp>
            <p:nvGrpSpPr>
              <p:cNvPr id="49" name="Grupa 48">
                <a:extLst>
                  <a:ext uri="{FF2B5EF4-FFF2-40B4-BE49-F238E27FC236}">
                    <a16:creationId xmlns:a16="http://schemas.microsoft.com/office/drawing/2014/main" id="{CB5185F4-25EB-41A0-9229-46E1331E2AA0}"/>
                  </a:ext>
                </a:extLst>
              </p:cNvPr>
              <p:cNvGrpSpPr/>
              <p:nvPr/>
            </p:nvGrpSpPr>
            <p:grpSpPr>
              <a:xfrm>
                <a:off x="3549256" y="3251803"/>
                <a:ext cx="4413935" cy="507831"/>
                <a:chOff x="7366246" y="4779396"/>
                <a:chExt cx="4413935" cy="507831"/>
              </a:xfrm>
            </p:grpSpPr>
            <p:pic>
              <p:nvPicPr>
                <p:cNvPr id="53" name="Picture 14" descr="File:Cc by-nd icon.svg - Wikipedia">
                  <a:extLst>
                    <a:ext uri="{FF2B5EF4-FFF2-40B4-BE49-F238E27FC236}">
                      <a16:creationId xmlns:a16="http://schemas.microsoft.com/office/drawing/2014/main" id="{C4E076C8-6694-494D-A50F-DC7F5A94A5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6246" y="4833793"/>
                  <a:ext cx="1153440" cy="403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1E80293-BC81-4CF6-A35F-87CB5E6D9DEC}"/>
                    </a:ext>
                  </a:extLst>
                </p:cNvPr>
                <p:cNvSpPr txBox="1"/>
                <p:nvPr/>
              </p:nvSpPr>
              <p:spPr>
                <a:xfrm>
                  <a:off x="8519686" y="4779396"/>
                  <a:ext cx="3260495" cy="5078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BY-ND </a:t>
                  </a:r>
                </a:p>
                <a:p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Liedz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pārveidot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darbu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,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taču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ļauj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izplatīt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to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komerciālos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un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nekomerciālos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nolūkos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,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atsaucoties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uz</a:t>
                  </a:r>
                  <a:r>
                    <a:rPr lang="en-US" sz="900" dirty="0">
                      <a:solidFill>
                        <a:srgbClr val="003C4A"/>
                      </a:solidFill>
                      <a:latin typeface="Century Gothic"/>
                    </a:rPr>
                    <a:t> </a:t>
                  </a:r>
                  <a:r>
                    <a:rPr lang="en-US" sz="900" dirty="0" err="1">
                      <a:solidFill>
                        <a:srgbClr val="003C4A"/>
                      </a:solidFill>
                      <a:latin typeface="Century Gothic"/>
                    </a:rPr>
                    <a:t>autoru</a:t>
                  </a:r>
                  <a:endParaRPr lang="lv-LV" sz="900" dirty="0">
                    <a:solidFill>
                      <a:srgbClr val="003C4A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50" name="Grupa 49">
                <a:extLst>
                  <a:ext uri="{FF2B5EF4-FFF2-40B4-BE49-F238E27FC236}">
                    <a16:creationId xmlns:a16="http://schemas.microsoft.com/office/drawing/2014/main" id="{AC1E93A2-D8BF-4E3A-AAC0-CF54336C0829}"/>
                  </a:ext>
                </a:extLst>
              </p:cNvPr>
              <p:cNvGrpSpPr/>
              <p:nvPr/>
            </p:nvGrpSpPr>
            <p:grpSpPr>
              <a:xfrm>
                <a:off x="3549052" y="4366147"/>
                <a:ext cx="4344278" cy="646331"/>
                <a:chOff x="7356305" y="5079005"/>
                <a:chExt cx="4344278" cy="646331"/>
              </a:xfrm>
            </p:grpSpPr>
            <p:pic>
              <p:nvPicPr>
                <p:cNvPr id="51" name="Picture 16" descr="File:Cc by-nc-nd icon.svg - Wikimedia Commons">
                  <a:extLst>
                    <a:ext uri="{FF2B5EF4-FFF2-40B4-BE49-F238E27FC236}">
                      <a16:creationId xmlns:a16="http://schemas.microsoft.com/office/drawing/2014/main" id="{C79DB519-552B-461C-9DB9-01CE81F4EE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6305" y="5136990"/>
                  <a:ext cx="1153440" cy="403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036D54E-6E34-40D2-A6A3-31CCF561D7DD}"/>
                    </a:ext>
                  </a:extLst>
                </p:cNvPr>
                <p:cNvSpPr txBox="1"/>
                <p:nvPr/>
              </p:nvSpPr>
              <p:spPr>
                <a:xfrm>
                  <a:off x="8501774" y="5079005"/>
                  <a:ext cx="3198809" cy="6463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BY-NC-ND </a:t>
                  </a:r>
                </a:p>
                <a:p>
                  <a:r>
                    <a:rPr lang="lv-LV" sz="900" dirty="0">
                      <a:solidFill>
                        <a:srgbClr val="003C4A"/>
                      </a:solidFill>
                      <a:latin typeface="Century Gothic"/>
                      <a:ea typeface="+mn-lt"/>
                      <a:cs typeface="+mn-lt"/>
                    </a:rPr>
                    <a:t>Liedz pārveidot darbu un izmantot to komerciālos nolūkos. Iespējams tikai to lejupielādēt un ar to dalīties, obligāti atsaucoties uz autoru</a:t>
                  </a:r>
                  <a:endParaRPr lang="lv-LV">
                    <a:solidFill>
                      <a:srgbClr val="003C4A"/>
                    </a:solidFill>
                    <a:latin typeface="Century Gothic"/>
                  </a:endParaRPr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A567A4-585B-4DB1-A1F8-85F5F90F5286}"/>
                </a:ext>
              </a:extLst>
            </p:cNvPr>
            <p:cNvSpPr txBox="1"/>
            <p:nvPr/>
          </p:nvSpPr>
          <p:spPr>
            <a:xfrm>
              <a:off x="3622699" y="5039280"/>
              <a:ext cx="4093828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lv-LV" sz="1000" b="1" dirty="0">
                  <a:solidFill>
                    <a:srgbClr val="4BCDB4"/>
                  </a:solidFill>
                  <a:latin typeface="Century Gothic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Vairāk informācijas par </a:t>
              </a:r>
              <a:r>
                <a:rPr lang="lv-LV" sz="1000" b="1" i="1" dirty="0">
                  <a:solidFill>
                    <a:srgbClr val="4BCDB4"/>
                  </a:solidFill>
                  <a:latin typeface="Century Gothic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0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CF22525B-0E11-4C43-B5CB-66CD3B93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777"/>
            <a:ext cx="12192000" cy="5708446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93B1FB93-FECB-449C-AD1B-3398E0107506}"/>
              </a:ext>
            </a:extLst>
          </p:cNvPr>
          <p:cNvSpPr/>
          <p:nvPr/>
        </p:nvSpPr>
        <p:spPr>
          <a:xfrm>
            <a:off x="3155484" y="1779099"/>
            <a:ext cx="8765045" cy="899772"/>
          </a:xfrm>
          <a:prstGeom prst="wedgeRoundRectCallout">
            <a:avLst>
              <a:gd name="adj1" fmla="val 22584"/>
              <a:gd name="adj2" fmla="val 8570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DPP būs atklāti pieejams (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Public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 vai ierobežoti pieejams (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Restricted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Access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 pēc tā publicēšanas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Zenodo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repozitorijā. Ja publicēt DPP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Zenodo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nav obligāta prasība, šajā gadījumā izvēlies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Restricted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Access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4E7A5619-C443-4224-BE7E-A0FC34BFD54A}"/>
              </a:ext>
            </a:extLst>
          </p:cNvPr>
          <p:cNvSpPr/>
          <p:nvPr/>
        </p:nvSpPr>
        <p:spPr>
          <a:xfrm>
            <a:off x="2966731" y="1605027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0000FAF2-881D-49AB-80EC-4D69353C2D9A}"/>
              </a:ext>
            </a:extLst>
          </p:cNvPr>
          <p:cNvSpPr/>
          <p:nvPr/>
        </p:nvSpPr>
        <p:spPr>
          <a:xfrm>
            <a:off x="7200900" y="4320113"/>
            <a:ext cx="4719629" cy="849093"/>
          </a:xfrm>
          <a:prstGeom prst="wedgeRoundRectCallout">
            <a:avLst>
              <a:gd name="adj1" fmla="val 19287"/>
              <a:gd name="adj2" fmla="val 8433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ir izvēlēts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Public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norādi datumu, pēc kura DPP būs atklāti pieejams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Zenodo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repozitorijā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8C85239A-2E96-45E2-B19E-9DB14A28D63A}"/>
              </a:ext>
            </a:extLst>
          </p:cNvPr>
          <p:cNvSpPr/>
          <p:nvPr/>
        </p:nvSpPr>
        <p:spPr>
          <a:xfrm>
            <a:off x="7012147" y="414604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C9AEE3A2-A184-4060-8296-DBFE4BB1883E}"/>
              </a:ext>
            </a:extLst>
          </p:cNvPr>
          <p:cNvSpPr/>
          <p:nvPr/>
        </p:nvSpPr>
        <p:spPr>
          <a:xfrm>
            <a:off x="2833033" y="4433980"/>
            <a:ext cx="2081867" cy="541444"/>
          </a:xfrm>
          <a:prstGeom prst="wedgeRoundRectCallout">
            <a:avLst>
              <a:gd name="adj1" fmla="val 21510"/>
              <a:gd name="adj2" fmla="val 8197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Next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6AC142A5-2879-4508-B413-10E540A86610}"/>
              </a:ext>
            </a:extLst>
          </p:cNvPr>
          <p:cNvSpPr/>
          <p:nvPr/>
        </p:nvSpPr>
        <p:spPr>
          <a:xfrm>
            <a:off x="2644280" y="424972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D4597F58-0007-4CE2-8212-94D8F620C84F}"/>
              </a:ext>
            </a:extLst>
          </p:cNvPr>
          <p:cNvSpPr/>
          <p:nvPr/>
        </p:nvSpPr>
        <p:spPr>
          <a:xfrm>
            <a:off x="3610934" y="5159681"/>
            <a:ext cx="1303966" cy="412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7DF0833B-76C6-4D4E-88CE-ECBB6ED005CF}"/>
              </a:ext>
            </a:extLst>
          </p:cNvPr>
          <p:cNvSpPr/>
          <p:nvPr/>
        </p:nvSpPr>
        <p:spPr>
          <a:xfrm>
            <a:off x="4717582" y="444942"/>
            <a:ext cx="3395279" cy="667832"/>
          </a:xfrm>
          <a:prstGeom prst="wedgeRoundRectCallout">
            <a:avLst>
              <a:gd name="adj1" fmla="val 71235"/>
              <a:gd name="adj2" fmla="val 6926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Neaizmirsti ik pa laikam spiest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Save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ievadīto informāciju</a:t>
            </a: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FBDA7460-44CA-4A82-BCD0-0689D8D438C9}"/>
              </a:ext>
            </a:extLst>
          </p:cNvPr>
          <p:cNvSpPr/>
          <p:nvPr/>
        </p:nvSpPr>
        <p:spPr>
          <a:xfrm>
            <a:off x="8609285" y="1253542"/>
            <a:ext cx="1411015" cy="43238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399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5CDED6D2-4C0E-4BE6-A87A-72CDA789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435"/>
            <a:ext cx="12192000" cy="5895129"/>
          </a:xfrm>
          <a:prstGeom prst="rect">
            <a:avLst/>
          </a:prstGeom>
        </p:spPr>
      </p:pic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A6F0C115-4B6A-4DA3-9576-235AEC281105}"/>
              </a:ext>
            </a:extLst>
          </p:cNvPr>
          <p:cNvSpPr/>
          <p:nvPr/>
        </p:nvSpPr>
        <p:spPr>
          <a:xfrm>
            <a:off x="718079" y="2952750"/>
            <a:ext cx="3722527" cy="2085975"/>
          </a:xfrm>
          <a:prstGeom prst="wedgeRoundRectCallout">
            <a:avLst>
              <a:gd name="adj1" fmla="val 64552"/>
              <a:gd name="adj2" fmla="val -2638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Norādi veidni datu kopas aprakstīšanai. LZP finansētajiem projektiem no saraksta izvēlies 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LCS FARP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, Latvijas Zinātņu Padomes izstrādātu datu kopas apraksta veidni. Arī citi projekti var izmantot šo veidni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DCCA1577-654C-4CA2-A018-2354D52E86E3}"/>
              </a:ext>
            </a:extLst>
          </p:cNvPr>
          <p:cNvSpPr/>
          <p:nvPr/>
        </p:nvSpPr>
        <p:spPr>
          <a:xfrm>
            <a:off x="575204" y="282630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  <a:endParaRPr lang="lv-LV" dirty="0"/>
          </a:p>
        </p:txBody>
      </p:sp>
      <p:sp>
        <p:nvSpPr>
          <p:cNvPr id="12" name="Runas burbulis: taisnstūrveida ar noapaļotiem stūriem 10">
            <a:extLst>
              <a:ext uri="{FF2B5EF4-FFF2-40B4-BE49-F238E27FC236}">
                <a16:creationId xmlns:a16="http://schemas.microsoft.com/office/drawing/2014/main" id="{11A67D09-0AF6-540E-6046-A2287F74743A}"/>
              </a:ext>
            </a:extLst>
          </p:cNvPr>
          <p:cNvSpPr/>
          <p:nvPr/>
        </p:nvSpPr>
        <p:spPr>
          <a:xfrm>
            <a:off x="8171667" y="2058212"/>
            <a:ext cx="3807912" cy="1266013"/>
          </a:xfrm>
          <a:prstGeom prst="wedgeRoundRectCallout">
            <a:avLst>
              <a:gd name="adj1" fmla="val 35998"/>
              <a:gd name="adj2" fmla="val -8657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tas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līdz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šim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nav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izdarīts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, tad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šajā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brīdi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ir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b="1" dirty="0" err="1">
                <a:solidFill>
                  <a:srgbClr val="003C4A"/>
                </a:solidFill>
                <a:latin typeface="Century Gothic"/>
              </a:rPr>
              <a:t>obligāti</a:t>
            </a:r>
            <a:r>
              <a:rPr lang="en-US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b="1" dirty="0" err="1">
                <a:solidFill>
                  <a:srgbClr val="003C4A"/>
                </a:solidFill>
                <a:latin typeface="Century Gothic"/>
              </a:rPr>
              <a:t>jāsaglabā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ievadītā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informācija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, bez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tā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tālāk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turpināt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nav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iespējams</a:t>
            </a:r>
            <a:endParaRPr lang="lv-LV" sz="1600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11">
            <a:extLst>
              <a:ext uri="{FF2B5EF4-FFF2-40B4-BE49-F238E27FC236}">
                <a16:creationId xmlns:a16="http://schemas.microsoft.com/office/drawing/2014/main" id="{B1069D51-2053-BC0B-7A9B-39E75F3E12E7}"/>
              </a:ext>
            </a:extLst>
          </p:cNvPr>
          <p:cNvSpPr/>
          <p:nvPr/>
        </p:nvSpPr>
        <p:spPr>
          <a:xfrm>
            <a:off x="7982914" y="188414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lv-LV" dirty="0"/>
              <a:t>.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44A13951-EF93-41EA-8D9A-5EDCF049F6FB}"/>
              </a:ext>
            </a:extLst>
          </p:cNvPr>
          <p:cNvSpPr/>
          <p:nvPr/>
        </p:nvSpPr>
        <p:spPr>
          <a:xfrm>
            <a:off x="11249024" y="1169491"/>
            <a:ext cx="866775" cy="412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8915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ttēls 10">
            <a:extLst>
              <a:ext uri="{FF2B5EF4-FFF2-40B4-BE49-F238E27FC236}">
                <a16:creationId xmlns:a16="http://schemas.microsoft.com/office/drawing/2014/main" id="{2B528E5F-6B69-4F16-A864-ACE68171D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191"/>
            <a:ext cx="12192000" cy="5795617"/>
          </a:xfrm>
          <a:prstGeom prst="rect">
            <a:avLst/>
          </a:prstGeom>
        </p:spPr>
      </p:pic>
      <p:sp>
        <p:nvSpPr>
          <p:cNvPr id="6" name="Runas burbulis: taisnstūrveida ar noapaļotiem stūriem 6">
            <a:extLst>
              <a:ext uri="{FF2B5EF4-FFF2-40B4-BE49-F238E27FC236}">
                <a16:creationId xmlns:a16="http://schemas.microsoft.com/office/drawing/2014/main" id="{8700A495-FB15-DC02-F7D6-DB85C320CFA9}"/>
              </a:ext>
            </a:extLst>
          </p:cNvPr>
          <p:cNvSpPr/>
          <p:nvPr/>
        </p:nvSpPr>
        <p:spPr>
          <a:xfrm>
            <a:off x="7525610" y="1925223"/>
            <a:ext cx="4482662" cy="1057674"/>
          </a:xfrm>
          <a:prstGeom prst="wedgeRoundRectCallout">
            <a:avLst>
              <a:gd name="adj1" fmla="val 21808"/>
              <a:gd name="adj2" fmla="val -8243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Pēc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saglābāšanās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datu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pārvaldības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plānu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var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eksportēt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PDF, WORD va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i 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XML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formātā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iesniegt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pārbadei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un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finalizēt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Runas burbulis: taisnstūrveida ar noapaļotiem stūriem 8">
            <a:extLst>
              <a:ext uri="{FF2B5EF4-FFF2-40B4-BE49-F238E27FC236}">
                <a16:creationId xmlns:a16="http://schemas.microsoft.com/office/drawing/2014/main" id="{4F59CCB2-50A2-430C-B43C-4A97AC79429A}"/>
              </a:ext>
            </a:extLst>
          </p:cNvPr>
          <p:cNvSpPr/>
          <p:nvPr/>
        </p:nvSpPr>
        <p:spPr>
          <a:xfrm>
            <a:off x="1029178" y="3842227"/>
            <a:ext cx="6611842" cy="813732"/>
          </a:xfrm>
          <a:prstGeom prst="wedgeRoundRectCallout">
            <a:avLst>
              <a:gd name="adj1" fmla="val -21903"/>
              <a:gd name="adj2" fmla="val -12750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Spied 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+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Add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Description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, lai atvērtu veidni un sāktu aprakstīt datu kopu</a:t>
            </a:r>
          </a:p>
        </p:txBody>
      </p:sp>
      <p:sp>
        <p:nvSpPr>
          <p:cNvPr id="8" name="Taisnstūris 9">
            <a:extLst>
              <a:ext uri="{FF2B5EF4-FFF2-40B4-BE49-F238E27FC236}">
                <a16:creationId xmlns:a16="http://schemas.microsoft.com/office/drawing/2014/main" id="{4C6AD85A-774E-4C7F-941F-586D404D6E68}"/>
              </a:ext>
            </a:extLst>
          </p:cNvPr>
          <p:cNvSpPr/>
          <p:nvPr/>
        </p:nvSpPr>
        <p:spPr>
          <a:xfrm>
            <a:off x="838200" y="3668155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  <a:r>
              <a:rPr lang="lv-LV" dirty="0"/>
              <a:t>.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289BDF24-8DE9-43B5-9938-1E2C2B832038}"/>
              </a:ext>
            </a:extLst>
          </p:cNvPr>
          <p:cNvSpPr/>
          <p:nvPr/>
        </p:nvSpPr>
        <p:spPr>
          <a:xfrm>
            <a:off x="7599286" y="1151774"/>
            <a:ext cx="4482661" cy="42845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3BC20565-9157-4815-9081-2DD264234217}"/>
              </a:ext>
            </a:extLst>
          </p:cNvPr>
          <p:cNvSpPr/>
          <p:nvPr/>
        </p:nvSpPr>
        <p:spPr>
          <a:xfrm>
            <a:off x="2309210" y="2877726"/>
            <a:ext cx="1197469" cy="335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2560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E7C7F2B7-DC34-4D4B-AE5F-AE81608A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56"/>
            <a:ext cx="12192000" cy="5813287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B2DA5525-75C0-4B70-BA88-5036795ECD81}"/>
              </a:ext>
            </a:extLst>
          </p:cNvPr>
          <p:cNvSpPr/>
          <p:nvPr/>
        </p:nvSpPr>
        <p:spPr>
          <a:xfrm>
            <a:off x="3524435" y="1103849"/>
            <a:ext cx="5267139" cy="798359"/>
          </a:xfrm>
          <a:prstGeom prst="wedgeRoundRectCallout">
            <a:avLst>
              <a:gd name="adj1" fmla="val 21409"/>
              <a:gd name="adj2" fmla="val 18002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Izvēlies 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LCS FARP 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veidnes </a:t>
            </a:r>
            <a:r>
              <a:rPr lang="lv-LV" sz="16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1.versiju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3F327488-FE5B-407A-A6A5-1584B0F3A427}"/>
              </a:ext>
            </a:extLst>
          </p:cNvPr>
          <p:cNvSpPr/>
          <p:nvPr/>
        </p:nvSpPr>
        <p:spPr>
          <a:xfrm>
            <a:off x="3335682" y="929777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FCF663A6-FBAD-4636-97A2-CF6D29AAEA4E}"/>
              </a:ext>
            </a:extLst>
          </p:cNvPr>
          <p:cNvSpPr/>
          <p:nvPr/>
        </p:nvSpPr>
        <p:spPr>
          <a:xfrm>
            <a:off x="1526054" y="3544411"/>
            <a:ext cx="2081867" cy="1130070"/>
          </a:xfrm>
          <a:prstGeom prst="wedgeRoundRectCallout">
            <a:avLst>
              <a:gd name="adj1" fmla="val 115254"/>
              <a:gd name="adj2" fmla="val 2248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Manually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, lai sāktu veidnes aizpildīšanu</a:t>
            </a:r>
            <a:endParaRPr lang="lv-LV" sz="1600" b="1" dirty="0">
              <a:solidFill>
                <a:srgbClr val="003C4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812A0FA6-B89D-428B-B8BC-BE840020DA64}"/>
              </a:ext>
            </a:extLst>
          </p:cNvPr>
          <p:cNvSpPr/>
          <p:nvPr/>
        </p:nvSpPr>
        <p:spPr>
          <a:xfrm>
            <a:off x="1337301" y="337033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663A777A-A379-4588-BB2C-BA5CCDFEFDB1}"/>
              </a:ext>
            </a:extLst>
          </p:cNvPr>
          <p:cNvSpPr/>
          <p:nvPr/>
        </p:nvSpPr>
        <p:spPr>
          <a:xfrm>
            <a:off x="5007006" y="4169313"/>
            <a:ext cx="1020932" cy="386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E0167E3F-2AD6-4FD3-B572-DAEC822CC177}"/>
              </a:ext>
            </a:extLst>
          </p:cNvPr>
          <p:cNvSpPr/>
          <p:nvPr/>
        </p:nvSpPr>
        <p:spPr>
          <a:xfrm>
            <a:off x="7780587" y="4183617"/>
            <a:ext cx="3395279" cy="1025207"/>
          </a:xfrm>
          <a:prstGeom prst="wedgeRoundRectCallout">
            <a:avLst>
              <a:gd name="adj1" fmla="val -71589"/>
              <a:gd name="adj2" fmla="val -3232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Izmanto </a:t>
            </a:r>
            <a:r>
              <a:rPr lang="lv-LV" sz="14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Prefill</a:t>
            </a:r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, ja tiks atkārtoti izmantota informācija, kas ir publicēta </a:t>
            </a:r>
            <a:r>
              <a:rPr lang="lv-LV" sz="1400" i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Zenodo</a:t>
            </a:r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 repozitorijā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D9D270CB-93D2-45FD-B15D-907052306416}"/>
              </a:ext>
            </a:extLst>
          </p:cNvPr>
          <p:cNvSpPr/>
          <p:nvPr/>
        </p:nvSpPr>
        <p:spPr>
          <a:xfrm>
            <a:off x="6190279" y="4163467"/>
            <a:ext cx="831958" cy="3929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878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35D37F2D-7E8F-411B-9D97-95199E0C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699"/>
            <a:ext cx="12192000" cy="6016602"/>
          </a:xfrm>
          <a:prstGeom prst="rect">
            <a:avLst/>
          </a:prstGeom>
        </p:spPr>
      </p:pic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12339F0D-C44A-D84F-0942-0A35CA7BACF3}"/>
              </a:ext>
            </a:extLst>
          </p:cNvPr>
          <p:cNvSpPr/>
          <p:nvPr/>
        </p:nvSpPr>
        <p:spPr>
          <a:xfrm>
            <a:off x="1322875" y="301260"/>
            <a:ext cx="10008065" cy="588265"/>
          </a:xfrm>
          <a:prstGeom prst="wedgeRoundRectCallout">
            <a:avLst>
              <a:gd name="adj1" fmla="val -22070"/>
              <a:gd name="adj2" fmla="val 4902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Izmantojot 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LCS FARP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veidnes jautājumus, aizpildi informāciju par savu datu kopu. </a:t>
            </a:r>
          </a:p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Atceries, ka katrai datu kopai ir jāveido savs apraksts. Viena DPP ietvaros var būt vairāki datu kopu apraksti</a:t>
            </a:r>
          </a:p>
        </p:txBody>
      </p:sp>
      <p:sp>
        <p:nvSpPr>
          <p:cNvPr id="7" name="Runas burbulis: taisnstūrveida ar noapaļotiem stūriem 5">
            <a:extLst>
              <a:ext uri="{FF2B5EF4-FFF2-40B4-BE49-F238E27FC236}">
                <a16:creationId xmlns:a16="http://schemas.microsoft.com/office/drawing/2014/main" id="{6B16416F-8C7C-D8BF-9743-7AA1D4659096}"/>
              </a:ext>
            </a:extLst>
          </p:cNvPr>
          <p:cNvSpPr/>
          <p:nvPr/>
        </p:nvSpPr>
        <p:spPr>
          <a:xfrm>
            <a:off x="927556" y="4385568"/>
            <a:ext cx="3764515" cy="1784411"/>
          </a:xfrm>
          <a:prstGeom prst="wedgeRoundRectCallout">
            <a:avLst>
              <a:gd name="adj1" fmla="val 21880"/>
              <a:gd name="adj2" fmla="val -8559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Sniedz šādu informācija par datu kopu:</a:t>
            </a:r>
          </a:p>
          <a:p>
            <a:pPr algn="ctr"/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Pamatinformācija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Kopsavilkums par datiem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Datu pārvaldība un atbilstība FAIR principiem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Resursi un drošība</a:t>
            </a:r>
          </a:p>
        </p:txBody>
      </p:sp>
      <p:sp>
        <p:nvSpPr>
          <p:cNvPr id="8" name="Taisnstūris 6">
            <a:extLst>
              <a:ext uri="{FF2B5EF4-FFF2-40B4-BE49-F238E27FC236}">
                <a16:creationId xmlns:a16="http://schemas.microsoft.com/office/drawing/2014/main" id="{83D7568F-A8D9-3E46-2C08-44520DCE9741}"/>
              </a:ext>
            </a:extLst>
          </p:cNvPr>
          <p:cNvSpPr/>
          <p:nvPr/>
        </p:nvSpPr>
        <p:spPr>
          <a:xfrm>
            <a:off x="2113099" y="2752079"/>
            <a:ext cx="2108278" cy="986748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7">
            <a:extLst>
              <a:ext uri="{FF2B5EF4-FFF2-40B4-BE49-F238E27FC236}">
                <a16:creationId xmlns:a16="http://schemas.microsoft.com/office/drawing/2014/main" id="{37874E9B-AB0B-7029-5147-A904BF39E751}"/>
              </a:ext>
            </a:extLst>
          </p:cNvPr>
          <p:cNvSpPr/>
          <p:nvPr/>
        </p:nvSpPr>
        <p:spPr>
          <a:xfrm>
            <a:off x="6751782" y="1843285"/>
            <a:ext cx="4551450" cy="688219"/>
          </a:xfrm>
          <a:prstGeom prst="wedgeRoundRectCallout">
            <a:avLst>
              <a:gd name="adj1" fmla="val -20684"/>
              <a:gd name="adj2" fmla="val 6993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datu kopai saturīgu nosaukumu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0" name="Runas burbulis: taisnstūrveida ar noapaļotiem stūriem 8">
            <a:extLst>
              <a:ext uri="{FF2B5EF4-FFF2-40B4-BE49-F238E27FC236}">
                <a16:creationId xmlns:a16="http://schemas.microsoft.com/office/drawing/2014/main" id="{8FEB5F3F-A36C-F47A-21CE-D92D0C560076}"/>
              </a:ext>
            </a:extLst>
          </p:cNvPr>
          <p:cNvSpPr/>
          <p:nvPr/>
        </p:nvSpPr>
        <p:spPr>
          <a:xfrm>
            <a:off x="5793358" y="3548948"/>
            <a:ext cx="6158497" cy="688219"/>
          </a:xfrm>
          <a:prstGeom prst="wedgeRoundRectCallout">
            <a:avLst>
              <a:gd name="adj1" fmla="val 20896"/>
              <a:gd name="adj2" fmla="val 11212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Īsi apraksti datu kopu – kādus datus tā satur, kā šie dati iegūti un kā tie tiek izmantoti pētījumā</a:t>
            </a:r>
          </a:p>
        </p:txBody>
      </p:sp>
      <p:sp>
        <p:nvSpPr>
          <p:cNvPr id="11" name="Taisnstūris 9">
            <a:extLst>
              <a:ext uri="{FF2B5EF4-FFF2-40B4-BE49-F238E27FC236}">
                <a16:creationId xmlns:a16="http://schemas.microsoft.com/office/drawing/2014/main" id="{5C511676-DC99-27DF-FA8B-669A2C49BCEE}"/>
              </a:ext>
            </a:extLst>
          </p:cNvPr>
          <p:cNvSpPr/>
          <p:nvPr/>
        </p:nvSpPr>
        <p:spPr>
          <a:xfrm>
            <a:off x="6563029" y="166921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2" name="Taisnstūris 10">
            <a:extLst>
              <a:ext uri="{FF2B5EF4-FFF2-40B4-BE49-F238E27FC236}">
                <a16:creationId xmlns:a16="http://schemas.microsoft.com/office/drawing/2014/main" id="{888CD02C-5886-5BB3-C538-97046F84CCA4}"/>
              </a:ext>
            </a:extLst>
          </p:cNvPr>
          <p:cNvSpPr/>
          <p:nvPr/>
        </p:nvSpPr>
        <p:spPr>
          <a:xfrm>
            <a:off x="5613841" y="3301074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B4124EDA-8FAA-E1C9-26BE-65040A9FB7F5}"/>
              </a:ext>
            </a:extLst>
          </p:cNvPr>
          <p:cNvSpPr/>
          <p:nvPr/>
        </p:nvSpPr>
        <p:spPr>
          <a:xfrm>
            <a:off x="4756727" y="6051670"/>
            <a:ext cx="7195128" cy="523366"/>
          </a:xfrm>
          <a:prstGeom prst="wedgeRoundRectCallout">
            <a:avLst>
              <a:gd name="adj1" fmla="val 45515"/>
              <a:gd name="adj2" fmla="val -2362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b="1" dirty="0">
                <a:solidFill>
                  <a:srgbClr val="FF0000"/>
                </a:solidFill>
                <a:latin typeface="Century Gothic"/>
              </a:rPr>
              <a:t>Sarkanajos rāmīšos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izcelti LCS FARP veidnes lauki, kuri ir 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obligāti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jāaizpilda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  <a:p>
            <a:pPr algn="ctr"/>
            <a:r>
              <a:rPr lang="lv-LV" sz="1400" b="1" dirty="0">
                <a:solidFill>
                  <a:srgbClr val="FFB82E"/>
                </a:solidFill>
                <a:latin typeface="Century Gothic"/>
              </a:rPr>
              <a:t>Dzeltenajos rāmīšos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ir izcelti lauki, kuru aizpildīšana ir ieteicama</a:t>
            </a:r>
          </a:p>
        </p:txBody>
      </p:sp>
    </p:spTree>
    <p:extLst>
      <p:ext uri="{BB962C8B-B14F-4D97-AF65-F5344CB8AC3E}">
        <p14:creationId xmlns:p14="http://schemas.microsoft.com/office/powerpoint/2010/main" val="1490157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ttēls 31">
            <a:extLst>
              <a:ext uri="{FF2B5EF4-FFF2-40B4-BE49-F238E27FC236}">
                <a16:creationId xmlns:a16="http://schemas.microsoft.com/office/drawing/2014/main" id="{7A896E9C-0B44-4CA9-938E-E23AFCE58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849"/>
            <a:ext cx="12192000" cy="6020301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53A68A71-1EEF-4CD6-8486-2E84D7107DEA}"/>
              </a:ext>
            </a:extLst>
          </p:cNvPr>
          <p:cNvSpPr/>
          <p:nvPr/>
        </p:nvSpPr>
        <p:spPr>
          <a:xfrm>
            <a:off x="6689121" y="2743200"/>
            <a:ext cx="5264954" cy="991825"/>
          </a:xfrm>
          <a:prstGeom prst="wedgeRoundRectCallout">
            <a:avLst>
              <a:gd name="adj1" fmla="val -21332"/>
              <a:gd name="adj2" fmla="val 8454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atslēgvārdus, kas raksturo datu kopas saturu </a:t>
            </a:r>
          </a:p>
        </p:txBody>
      </p:sp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B29DCDB3-35FC-4DE5-B57C-7C7AC6FA67B4}"/>
              </a:ext>
            </a:extLst>
          </p:cNvPr>
          <p:cNvSpPr/>
          <p:nvPr/>
        </p:nvSpPr>
        <p:spPr>
          <a:xfrm>
            <a:off x="6652340" y="4962796"/>
            <a:ext cx="5264954" cy="642268"/>
          </a:xfrm>
          <a:prstGeom prst="wedgeRoundRectCallout">
            <a:avLst>
              <a:gd name="adj1" fmla="val -22276"/>
              <a:gd name="adj2" fmla="val 8099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Pārbaudi, vai ir izvēlēta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LCS FARP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veidne, versija 1</a:t>
            </a: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99F92943-BAF2-4D1F-A4CF-6CBA9F5ED4D0}"/>
              </a:ext>
            </a:extLst>
          </p:cNvPr>
          <p:cNvSpPr/>
          <p:nvPr/>
        </p:nvSpPr>
        <p:spPr>
          <a:xfrm>
            <a:off x="6500368" y="259023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6AA7CC4E-EDEA-47C7-8EB7-960F35252A5B}"/>
              </a:ext>
            </a:extLst>
          </p:cNvPr>
          <p:cNvSpPr/>
          <p:nvPr/>
        </p:nvSpPr>
        <p:spPr>
          <a:xfrm>
            <a:off x="6463587" y="478872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17AC8B80-F57D-4482-8118-9E41A0EE2B35}"/>
              </a:ext>
            </a:extLst>
          </p:cNvPr>
          <p:cNvSpPr/>
          <p:nvPr/>
        </p:nvSpPr>
        <p:spPr>
          <a:xfrm>
            <a:off x="4811697" y="380226"/>
            <a:ext cx="3067188" cy="487829"/>
          </a:xfrm>
          <a:prstGeom prst="wedgeRoundRectCallout">
            <a:avLst>
              <a:gd name="adj1" fmla="val 84594"/>
              <a:gd name="adj2" fmla="val 83442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Saglabā ievadīto informāciju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235D9417-C95E-483B-938F-1A68E5C562A4}"/>
              </a:ext>
            </a:extLst>
          </p:cNvPr>
          <p:cNvSpPr/>
          <p:nvPr/>
        </p:nvSpPr>
        <p:spPr>
          <a:xfrm>
            <a:off x="8792450" y="1039334"/>
            <a:ext cx="1207363" cy="4489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621445A3-08C8-4FE8-894C-994802DD6CD2}"/>
              </a:ext>
            </a:extLst>
          </p:cNvPr>
          <p:cNvSpPr/>
          <p:nvPr/>
        </p:nvSpPr>
        <p:spPr>
          <a:xfrm>
            <a:off x="2506542" y="4501441"/>
            <a:ext cx="2081867" cy="541444"/>
          </a:xfrm>
          <a:prstGeom prst="wedgeRoundRectCallout">
            <a:avLst>
              <a:gd name="adj1" fmla="val 22180"/>
              <a:gd name="adj2" fmla="val 10810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Next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207D71D5-8F06-408A-8DE8-CAF30E9911B3}"/>
              </a:ext>
            </a:extLst>
          </p:cNvPr>
          <p:cNvSpPr/>
          <p:nvPr/>
        </p:nvSpPr>
        <p:spPr>
          <a:xfrm>
            <a:off x="2317789" y="432736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5D64CE31-19F5-4F53-8F10-61244CB3A13F}"/>
              </a:ext>
            </a:extLst>
          </p:cNvPr>
          <p:cNvSpPr/>
          <p:nvPr/>
        </p:nvSpPr>
        <p:spPr>
          <a:xfrm>
            <a:off x="3426693" y="5362115"/>
            <a:ext cx="1251839" cy="393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4">
            <a:extLst>
              <a:ext uri="{FF2B5EF4-FFF2-40B4-BE49-F238E27FC236}">
                <a16:creationId xmlns:a16="http://schemas.microsoft.com/office/drawing/2014/main" id="{E516A0E9-F11E-E247-BAA0-8E1A4B3C8CEF}"/>
              </a:ext>
            </a:extLst>
          </p:cNvPr>
          <p:cNvSpPr/>
          <p:nvPr/>
        </p:nvSpPr>
        <p:spPr>
          <a:xfrm>
            <a:off x="7102681" y="1549294"/>
            <a:ext cx="2985582" cy="600461"/>
          </a:xfrm>
          <a:prstGeom prst="wedgeRoundRectCallout">
            <a:avLst>
              <a:gd name="adj1" fmla="val 55573"/>
              <a:gd name="adj2" fmla="val 2100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Spied, ja vēlies n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odzēst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visas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nesalgabātas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izmaiņas</a:t>
            </a:r>
            <a:endParaRPr lang="lv-LV" sz="1400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6" name="Runas burbulis: taisnstūrveida ar noapaļotiem stūriem 4">
            <a:extLst>
              <a:ext uri="{FF2B5EF4-FFF2-40B4-BE49-F238E27FC236}">
                <a16:creationId xmlns:a16="http://schemas.microsoft.com/office/drawing/2014/main" id="{6BDB89CC-F3DC-1DD9-3C56-BAE8DC80180C}"/>
              </a:ext>
            </a:extLst>
          </p:cNvPr>
          <p:cNvSpPr/>
          <p:nvPr/>
        </p:nvSpPr>
        <p:spPr>
          <a:xfrm>
            <a:off x="2930548" y="1866759"/>
            <a:ext cx="3289740" cy="543527"/>
          </a:xfrm>
          <a:prstGeom prst="wedgeRoundRectCallout">
            <a:avLst>
              <a:gd name="adj1" fmla="val -8272"/>
              <a:gd name="adj2" fmla="val 12563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Spied, ja vēlies i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zdzēst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visu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datu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kopas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aprakstu</a:t>
            </a:r>
            <a:endParaRPr lang="lv-LV" sz="1400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7" name="Taisnstūris 6">
            <a:extLst>
              <a:ext uri="{FF2B5EF4-FFF2-40B4-BE49-F238E27FC236}">
                <a16:creationId xmlns:a16="http://schemas.microsoft.com/office/drawing/2014/main" id="{2BD1F2F3-D6FA-4B3E-80B5-28E4CD6F7E51}"/>
              </a:ext>
            </a:extLst>
          </p:cNvPr>
          <p:cNvSpPr/>
          <p:nvPr/>
        </p:nvSpPr>
        <p:spPr>
          <a:xfrm>
            <a:off x="4231262" y="2826037"/>
            <a:ext cx="246503" cy="26688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8" name="Taisnstūris 6">
            <a:extLst>
              <a:ext uri="{FF2B5EF4-FFF2-40B4-BE49-F238E27FC236}">
                <a16:creationId xmlns:a16="http://schemas.microsoft.com/office/drawing/2014/main" id="{468AAB97-CEA4-45DA-AAB9-6AAD882F8249}"/>
              </a:ext>
            </a:extLst>
          </p:cNvPr>
          <p:cNvSpPr/>
          <p:nvPr/>
        </p:nvSpPr>
        <p:spPr>
          <a:xfrm>
            <a:off x="10253708" y="1774554"/>
            <a:ext cx="949912" cy="401835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4484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5ED16EF8-015B-4F1E-8A75-3037EC58E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36"/>
            <a:ext cx="12192000" cy="6319327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3188FA79-7E3B-428E-878A-8AC732DD868B}"/>
              </a:ext>
            </a:extLst>
          </p:cNvPr>
          <p:cNvSpPr/>
          <p:nvPr/>
        </p:nvSpPr>
        <p:spPr>
          <a:xfrm>
            <a:off x="402795" y="3761139"/>
            <a:ext cx="1541916" cy="1132323"/>
          </a:xfrm>
          <a:prstGeom prst="wedgeRoundRectCallout">
            <a:avLst>
              <a:gd name="adj1" fmla="val 59583"/>
              <a:gd name="adj2" fmla="val -8162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Sniedz kopsavilkumu par datiem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391A2DCF-CD7A-4109-8F7E-0ECE13C4927D}"/>
              </a:ext>
            </a:extLst>
          </p:cNvPr>
          <p:cNvSpPr/>
          <p:nvPr/>
        </p:nvSpPr>
        <p:spPr>
          <a:xfrm>
            <a:off x="2102564" y="2846231"/>
            <a:ext cx="2353526" cy="1481070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02549439-4368-41A2-BA4E-398AF53081F5}"/>
              </a:ext>
            </a:extLst>
          </p:cNvPr>
          <p:cNvSpPr/>
          <p:nvPr/>
        </p:nvSpPr>
        <p:spPr>
          <a:xfrm>
            <a:off x="6641269" y="2104840"/>
            <a:ext cx="5376050" cy="642268"/>
          </a:xfrm>
          <a:prstGeom prst="wedgeRoundRectCallout">
            <a:avLst>
              <a:gd name="adj1" fmla="val 20498"/>
              <a:gd name="adj2" fmla="val 9690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Apraksti, kāds ir mērķis datu ievākšanai/radīšanai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FCA68B05-EE0A-474D-BC56-78EB65B1B44F}"/>
              </a:ext>
            </a:extLst>
          </p:cNvPr>
          <p:cNvSpPr/>
          <p:nvPr/>
        </p:nvSpPr>
        <p:spPr>
          <a:xfrm>
            <a:off x="6452516" y="193076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345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8ED212D7-B48F-4F47-9FC3-7A53E92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938"/>
            <a:ext cx="12192000" cy="4574845"/>
          </a:xfrm>
          <a:prstGeom prst="rect">
            <a:avLst/>
          </a:prstGeom>
        </p:spPr>
      </p:pic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8EBF8E25-03E2-4D4A-AEF9-68ED8D2EA0C4}"/>
              </a:ext>
            </a:extLst>
          </p:cNvPr>
          <p:cNvSpPr/>
          <p:nvPr/>
        </p:nvSpPr>
        <p:spPr>
          <a:xfrm>
            <a:off x="1458696" y="517506"/>
            <a:ext cx="9832886" cy="873056"/>
          </a:xfrm>
          <a:prstGeom prst="wedgeRoundRectCallout">
            <a:avLst>
              <a:gd name="adj1" fmla="val 49075"/>
              <a:gd name="adj2" fmla="val -2537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Lai iepazītos ar ARGOS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bez autorizācijas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pārlūkā atver adresi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lv-LV" sz="1600" b="1" dirty="0">
                <a:solidFill>
                  <a:srgbClr val="4BCDB4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https://argos.openaire.eu/</a:t>
            </a:r>
            <a:r>
              <a:rPr lang="lv-LV" sz="1600" dirty="0">
                <a:solidFill>
                  <a:srgbClr val="4BCDB4"/>
                </a:solidFill>
                <a:latin typeface="Century Gothic"/>
              </a:rPr>
              <a:t> </a:t>
            </a:r>
            <a:endParaRPr lang="lv-LV" sz="1600" b="1" dirty="0">
              <a:solidFill>
                <a:srgbClr val="4BCDB4"/>
              </a:solidFill>
              <a:latin typeface="Century Gothic"/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319E5542-DA14-4163-A646-3EC8F40B2551}"/>
              </a:ext>
            </a:extLst>
          </p:cNvPr>
          <p:cNvSpPr/>
          <p:nvPr/>
        </p:nvSpPr>
        <p:spPr>
          <a:xfrm>
            <a:off x="1269943" y="398198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58DB2957-D0EE-4F38-9FDD-9C0C42180E81}"/>
              </a:ext>
            </a:extLst>
          </p:cNvPr>
          <p:cNvSpPr/>
          <p:nvPr/>
        </p:nvSpPr>
        <p:spPr>
          <a:xfrm>
            <a:off x="4462943" y="5287674"/>
            <a:ext cx="5889072" cy="783109"/>
          </a:xfrm>
          <a:prstGeom prst="wedgeRoundRectCallout">
            <a:avLst>
              <a:gd name="adj1" fmla="val -65554"/>
              <a:gd name="adj2" fmla="val 222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šo pogu, lai atvērtu ARGOS darba vidi</a:t>
            </a:r>
            <a:endParaRPr lang="lv-LV" sz="1600" dirty="0">
              <a:solidFill>
                <a:srgbClr val="003C4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E78908D8-AA7A-47CD-BC60-61C575132DE1}"/>
              </a:ext>
            </a:extLst>
          </p:cNvPr>
          <p:cNvSpPr/>
          <p:nvPr/>
        </p:nvSpPr>
        <p:spPr>
          <a:xfrm>
            <a:off x="2105638" y="5410899"/>
            <a:ext cx="1375794" cy="49495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3894640B-5F95-4CAD-8F8F-831AE8ED3C8B}"/>
              </a:ext>
            </a:extLst>
          </p:cNvPr>
          <p:cNvSpPr/>
          <p:nvPr/>
        </p:nvSpPr>
        <p:spPr>
          <a:xfrm>
            <a:off x="7064930" y="1645208"/>
            <a:ext cx="1768677" cy="49495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E165216-BDE6-4D45-93BC-CF894AFF581C}"/>
              </a:ext>
            </a:extLst>
          </p:cNvPr>
          <p:cNvSpPr/>
          <p:nvPr/>
        </p:nvSpPr>
        <p:spPr>
          <a:xfrm>
            <a:off x="4819884" y="506275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E1816BAD-133E-40EA-A0F2-FD2A126108D9}"/>
              </a:ext>
            </a:extLst>
          </p:cNvPr>
          <p:cNvSpPr/>
          <p:nvPr/>
        </p:nvSpPr>
        <p:spPr>
          <a:xfrm>
            <a:off x="7063529" y="2306207"/>
            <a:ext cx="4152552" cy="1016786"/>
          </a:xfrm>
          <a:prstGeom prst="wedgeRoundRectCallout">
            <a:avLst>
              <a:gd name="adj1" fmla="val -21161"/>
              <a:gd name="adj2" fmla="val -6530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Šeit atradīsi vērtīgu informāciju par ARGOS, tai skaitā,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User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Guide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un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FAQs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09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48BB5B51-90FE-4797-9137-E0000003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556"/>
            <a:ext cx="12192000" cy="6470888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57B29717-471D-47D1-9E86-A3957DECB50A}"/>
              </a:ext>
            </a:extLst>
          </p:cNvPr>
          <p:cNvSpPr/>
          <p:nvPr/>
        </p:nvSpPr>
        <p:spPr>
          <a:xfrm>
            <a:off x="5648768" y="960582"/>
            <a:ext cx="6411126" cy="1035478"/>
          </a:xfrm>
          <a:prstGeom prst="wedgeRoundRectCallout">
            <a:avLst>
              <a:gd name="adj1" fmla="val 20220"/>
              <a:gd name="adj2" fmla="val 9580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atbilstošos datu veidus no piedāvātā saraksta. Var izvēlēties vairākus. Ja izvēlies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Other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sniedz šī veida raksturojumu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A777CFCC-99B6-43B7-A3C0-76B0983BDFAE}"/>
              </a:ext>
            </a:extLst>
          </p:cNvPr>
          <p:cNvSpPr/>
          <p:nvPr/>
        </p:nvSpPr>
        <p:spPr>
          <a:xfrm>
            <a:off x="5460015" y="78651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21A7F478-6F83-46F1-A71C-DDBA4E800D16}"/>
              </a:ext>
            </a:extLst>
          </p:cNvPr>
          <p:cNvGrpSpPr/>
          <p:nvPr/>
        </p:nvGrpSpPr>
        <p:grpSpPr>
          <a:xfrm>
            <a:off x="863836" y="2886089"/>
            <a:ext cx="3689690" cy="3576175"/>
            <a:chOff x="973123" y="1222047"/>
            <a:chExt cx="3354453" cy="3576175"/>
          </a:xfrm>
        </p:grpSpPr>
        <p:sp>
          <p:nvSpPr>
            <p:cNvPr id="16" name="Taisnstūris: ar noapaļotiem stūriem 15">
              <a:extLst>
                <a:ext uri="{FF2B5EF4-FFF2-40B4-BE49-F238E27FC236}">
                  <a16:creationId xmlns:a16="http://schemas.microsoft.com/office/drawing/2014/main" id="{7D0B77FB-AF2E-4D65-B753-859A9B665D45}"/>
                </a:ext>
              </a:extLst>
            </p:cNvPr>
            <p:cNvSpPr/>
            <p:nvPr/>
          </p:nvSpPr>
          <p:spPr>
            <a:xfrm>
              <a:off x="973123" y="1222047"/>
              <a:ext cx="3179427" cy="3576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9305A1-AE8F-417C-A2CE-623B5C13A099}"/>
                </a:ext>
              </a:extLst>
            </p:cNvPr>
            <p:cNvSpPr txBox="1"/>
            <p:nvPr/>
          </p:nvSpPr>
          <p:spPr>
            <a:xfrm>
              <a:off x="3096202" y="1405930"/>
              <a:ext cx="1231374" cy="27084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Datu formāti: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XML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TXT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HTML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PDF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CSV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ODT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ODS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TIFF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PNG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MP3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SAV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XLS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ODK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JSON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JPG</a:t>
              </a:r>
            </a:p>
            <a:p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Other</a:t>
              </a:r>
              <a:endParaRPr lang="lv-LV" sz="1000">
                <a:solidFill>
                  <a:srgbClr val="003C4A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4499A2-0CBE-44D9-8633-26CAEC4B68BB}"/>
                </a:ext>
              </a:extLst>
            </p:cNvPr>
            <p:cNvSpPr txBox="1"/>
            <p:nvPr/>
          </p:nvSpPr>
          <p:spPr>
            <a:xfrm>
              <a:off x="1099167" y="1405930"/>
              <a:ext cx="1904239" cy="3170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Datu veidi: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Survey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Census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enumeration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Aggregate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Clinical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Event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Transaction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Programme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source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code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Machine-readable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text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Administrative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records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Experimental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Psychological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test</a:t>
              </a: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Textual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Coded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textual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Coded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documents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Time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budget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diaries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Observation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Ratings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Process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produced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Other</a:t>
              </a:r>
              <a:endParaRPr lang="lv-LV" sz="1000">
                <a:solidFill>
                  <a:srgbClr val="003C4A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Runas burbulis: taisnstūrveida ar noapaļotiem stūriem 18">
            <a:extLst>
              <a:ext uri="{FF2B5EF4-FFF2-40B4-BE49-F238E27FC236}">
                <a16:creationId xmlns:a16="http://schemas.microsoft.com/office/drawing/2014/main" id="{4B9B3B2F-D6DF-479D-AA26-DF91DF8C3E18}"/>
              </a:ext>
            </a:extLst>
          </p:cNvPr>
          <p:cNvSpPr/>
          <p:nvPr/>
        </p:nvSpPr>
        <p:spPr>
          <a:xfrm>
            <a:off x="8488218" y="3973652"/>
            <a:ext cx="3547853" cy="1300311"/>
          </a:xfrm>
          <a:prstGeom prst="wedgeRoundRectCallout">
            <a:avLst>
              <a:gd name="adj1" fmla="val -20204"/>
              <a:gd name="adj2" fmla="val 6755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Izvēlies vienu vai vairākus datu formātus no ARGOS piedāvātā saraksta. Ja izvēlies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Other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sniedz formāta raksturojumu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B1E87B1-E1EF-4C72-8956-0F10A098187C}"/>
              </a:ext>
            </a:extLst>
          </p:cNvPr>
          <p:cNvSpPr/>
          <p:nvPr/>
        </p:nvSpPr>
        <p:spPr>
          <a:xfrm>
            <a:off x="8299465" y="3798563"/>
            <a:ext cx="377505" cy="3338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94864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7E05CA8-CDB2-44BD-9666-4BEE31EEE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085"/>
            <a:ext cx="12192000" cy="6307830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CDA892AB-E732-4875-90F0-100F76E70549}"/>
              </a:ext>
            </a:extLst>
          </p:cNvPr>
          <p:cNvSpPr/>
          <p:nvPr/>
        </p:nvSpPr>
        <p:spPr>
          <a:xfrm>
            <a:off x="6743659" y="893623"/>
            <a:ext cx="5178717" cy="889768"/>
          </a:xfrm>
          <a:prstGeom prst="wedgeRoundRectCallout">
            <a:avLst>
              <a:gd name="adj1" fmla="val 20936"/>
              <a:gd name="adj2" fmla="val 11589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paredzamo datu apjomu un mērvienību, piemēram, 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200 KB, 50 MB, 2 GB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D18A0C86-403A-481A-9DE8-D2FAC43BFD32}"/>
              </a:ext>
            </a:extLst>
          </p:cNvPr>
          <p:cNvSpPr/>
          <p:nvPr/>
        </p:nvSpPr>
        <p:spPr>
          <a:xfrm>
            <a:off x="6554907" y="71955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DB2F26FF-022E-47EA-8B39-076F7449F3A5}"/>
              </a:ext>
            </a:extLst>
          </p:cNvPr>
          <p:cNvSpPr/>
          <p:nvPr/>
        </p:nvSpPr>
        <p:spPr>
          <a:xfrm>
            <a:off x="7322513" y="3142683"/>
            <a:ext cx="4599864" cy="1999188"/>
          </a:xfrm>
          <a:prstGeom prst="wedgeRoundRectCallout">
            <a:avLst>
              <a:gd name="adj1" fmla="val -63777"/>
              <a:gd name="adj2" fmla="val 3398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datu kopa ietver jau esošus datus atkārtotai izmantošanai.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norādi repozitoriju, no kura dati ir ņemti, un to identifikatoru (4.1.1.1.7).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No (Nē)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paskaidro, vai tika apsvērta eksistējošu datu atkārtota izmantošana (4.1.1.1.6)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1DAA49D6-EBC3-4D5F-9E77-9B874F300E5D}"/>
              </a:ext>
            </a:extLst>
          </p:cNvPr>
          <p:cNvSpPr/>
          <p:nvPr/>
        </p:nvSpPr>
        <p:spPr>
          <a:xfrm>
            <a:off x="7182195" y="304395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892028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52BCEB21-B7DF-4AC3-98F8-D8ED3565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98"/>
            <a:ext cx="12192000" cy="5757803"/>
          </a:xfrm>
          <a:prstGeom prst="rect">
            <a:avLst/>
          </a:prstGeom>
        </p:spPr>
      </p:pic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B7E37EDF-F2C7-474F-A569-6A69D328639A}"/>
              </a:ext>
            </a:extLst>
          </p:cNvPr>
          <p:cNvSpPr/>
          <p:nvPr/>
        </p:nvSpPr>
        <p:spPr>
          <a:xfrm>
            <a:off x="4587118" y="4299269"/>
            <a:ext cx="6924812" cy="1422127"/>
          </a:xfrm>
          <a:prstGeom prst="wedgeRoundRectCallout">
            <a:avLst>
              <a:gd name="adj1" fmla="val -20790"/>
              <a:gd name="adj2" fmla="val -7990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Apraksti, kam dati var būt noderīgi, un sniedz citu būtisku informāciju par datiem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665CF234-13D1-47DD-86D4-C7ACAC9EC384}"/>
              </a:ext>
            </a:extLst>
          </p:cNvPr>
          <p:cNvSpPr/>
          <p:nvPr/>
        </p:nvSpPr>
        <p:spPr>
          <a:xfrm>
            <a:off x="4398365" y="4125197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8D5B9F08-6764-4C3B-893D-433697E9B4E3}"/>
              </a:ext>
            </a:extLst>
          </p:cNvPr>
          <p:cNvSpPr/>
          <p:nvPr/>
        </p:nvSpPr>
        <p:spPr>
          <a:xfrm>
            <a:off x="3574473" y="404222"/>
            <a:ext cx="4315866" cy="667832"/>
          </a:xfrm>
          <a:prstGeom prst="wedgeRoundRectCallout">
            <a:avLst>
              <a:gd name="adj1" fmla="val 80179"/>
              <a:gd name="adj2" fmla="val 5872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Neaizmirsti ik pa laikam spiest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Save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ievadīto informāciju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97D88C18-5AB7-48F7-900F-F0049C771D37}"/>
              </a:ext>
            </a:extLst>
          </p:cNvPr>
          <p:cNvSpPr/>
          <p:nvPr/>
        </p:nvSpPr>
        <p:spPr>
          <a:xfrm>
            <a:off x="8931564" y="1137240"/>
            <a:ext cx="1209963" cy="442178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7829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7E3AF7B4-B1A7-4FEA-B2A6-AE0ED787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639"/>
            <a:ext cx="12192000" cy="5960721"/>
          </a:xfrm>
          <a:prstGeom prst="rect">
            <a:avLst/>
          </a:prstGeom>
        </p:spPr>
      </p:pic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8DAC93B7-5DEE-471E-9E6C-1F78FE9A4B20}"/>
              </a:ext>
            </a:extLst>
          </p:cNvPr>
          <p:cNvSpPr/>
          <p:nvPr/>
        </p:nvSpPr>
        <p:spPr>
          <a:xfrm>
            <a:off x="162678" y="4515199"/>
            <a:ext cx="2072048" cy="1664640"/>
          </a:xfrm>
          <a:prstGeom prst="wedgeRoundRectCallout">
            <a:avLst>
              <a:gd name="adj1" fmla="val 43262"/>
              <a:gd name="adj2" fmla="val -7531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Atbildi uz datu pārvaldības jautājumiem. Cik lielā mērā dati atbilst </a:t>
            </a:r>
            <a:r>
              <a:rPr lang="lv-LV" sz="1400" b="1" u="sng" dirty="0">
                <a:solidFill>
                  <a:srgbClr val="4BCDB4"/>
                </a:solidFill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principiem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?</a:t>
            </a: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C3FBB089-1303-46CB-9701-FAFC105E8C3E}"/>
              </a:ext>
            </a:extLst>
          </p:cNvPr>
          <p:cNvSpPr/>
          <p:nvPr/>
        </p:nvSpPr>
        <p:spPr>
          <a:xfrm>
            <a:off x="2102737" y="3246620"/>
            <a:ext cx="2293772" cy="1039059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090EEA04-162B-4B46-8C3B-36F26B45A668}"/>
              </a:ext>
            </a:extLst>
          </p:cNvPr>
          <p:cNvSpPr/>
          <p:nvPr/>
        </p:nvSpPr>
        <p:spPr>
          <a:xfrm>
            <a:off x="4815344" y="4562625"/>
            <a:ext cx="4683096" cy="1617214"/>
          </a:xfrm>
          <a:prstGeom prst="wedgeRoundRectCallout">
            <a:avLst>
              <a:gd name="adj1" fmla="val -20306"/>
              <a:gd name="adj2" fmla="val -7565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datu kopa tiks nodrošināta ar standarta identifikācijas mehānismu, un kādu. No saraksta var izvēlēties vairākus variantus. Ja izvēlies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Other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dod tā raksturojumu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4CCBFF43-F9BC-41E6-A752-A74E026850CE}"/>
              </a:ext>
            </a:extLst>
          </p:cNvPr>
          <p:cNvSpPr/>
          <p:nvPr/>
        </p:nvSpPr>
        <p:spPr>
          <a:xfrm>
            <a:off x="9282792" y="441544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3106316-66F3-448A-A290-D078B83C61CC}"/>
              </a:ext>
            </a:extLst>
          </p:cNvPr>
          <p:cNvGrpSpPr/>
          <p:nvPr/>
        </p:nvGrpSpPr>
        <p:grpSpPr>
          <a:xfrm>
            <a:off x="10317019" y="1708854"/>
            <a:ext cx="1743567" cy="3292513"/>
            <a:chOff x="10128778" y="1172664"/>
            <a:chExt cx="1161251" cy="3292513"/>
          </a:xfrm>
          <a:solidFill>
            <a:schemeClr val="bg1"/>
          </a:solidFill>
        </p:grpSpPr>
        <p:sp>
          <p:nvSpPr>
            <p:cNvPr id="14" name="Taisnstūris: ar noapaļotiem stūriem 13">
              <a:extLst>
                <a:ext uri="{FF2B5EF4-FFF2-40B4-BE49-F238E27FC236}">
                  <a16:creationId xmlns:a16="http://schemas.microsoft.com/office/drawing/2014/main" id="{E6514FE3-8B6B-4A00-8EDE-501ECA982BF3}"/>
                </a:ext>
              </a:extLst>
            </p:cNvPr>
            <p:cNvSpPr/>
            <p:nvPr/>
          </p:nvSpPr>
          <p:spPr>
            <a:xfrm>
              <a:off x="10128778" y="1172664"/>
              <a:ext cx="1161251" cy="3292513"/>
            </a:xfrm>
            <a:prstGeom prst="roundRect">
              <a:avLst/>
            </a:prstGeom>
            <a:grpFill/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ln>
                  <a:solidFill>
                    <a:srgbClr val="FFC000"/>
                  </a:solidFill>
                </a:ln>
                <a:noFill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3D61F6-79DE-4070-B435-BC36D2D4839A}"/>
                </a:ext>
              </a:extLst>
            </p:cNvPr>
            <p:cNvSpPr txBox="1"/>
            <p:nvPr/>
          </p:nvSpPr>
          <p:spPr>
            <a:xfrm>
              <a:off x="10194082" y="1246326"/>
              <a:ext cx="1004837" cy="3170099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Identifikatoru veidi: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DOI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Handle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ARK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arXiv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PURL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Bibcode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EAN-13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eISSN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IGSN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ISSN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ISTC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IISN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LSID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PMID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UPC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URL</a:t>
              </a: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URN</a:t>
              </a:r>
            </a:p>
            <a:p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Other</a:t>
              </a:r>
              <a:endParaRPr lang="lv-LV" sz="1000" dirty="0">
                <a:solidFill>
                  <a:srgbClr val="003C4A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07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0C247E1A-5423-4E75-B783-701AB604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45"/>
            <a:ext cx="12192000" cy="6332947"/>
          </a:xfrm>
          <a:prstGeom prst="rect">
            <a:avLst/>
          </a:prstGeom>
        </p:spPr>
      </p:pic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C6A4406E-DBE5-45D4-A576-0B369A36CA31}"/>
              </a:ext>
            </a:extLst>
          </p:cNvPr>
          <p:cNvSpPr/>
          <p:nvPr/>
        </p:nvSpPr>
        <p:spPr>
          <a:xfrm>
            <a:off x="959278" y="1208647"/>
            <a:ext cx="2891096" cy="1375577"/>
          </a:xfrm>
          <a:prstGeom prst="wedgeRoundRectCallout">
            <a:avLst>
              <a:gd name="adj1" fmla="val 60070"/>
              <a:gd name="adj2" fmla="val -1909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datu kopai ir plānots nodrošināt metadatus? Ja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No (Nē)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paskaidro, kāpēc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B34DAAE0-EA86-4430-B2F1-48C2EE5C483B}"/>
              </a:ext>
            </a:extLst>
          </p:cNvPr>
          <p:cNvSpPr/>
          <p:nvPr/>
        </p:nvSpPr>
        <p:spPr>
          <a:xfrm>
            <a:off x="770525" y="110230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1FC34907-6BF3-475D-A459-630DD2B145B5}"/>
              </a:ext>
            </a:extLst>
          </p:cNvPr>
          <p:cNvSpPr/>
          <p:nvPr/>
        </p:nvSpPr>
        <p:spPr>
          <a:xfrm>
            <a:off x="7400026" y="1054808"/>
            <a:ext cx="4683096" cy="3331026"/>
          </a:xfrm>
          <a:prstGeom prst="wedgeRoundRectCallout">
            <a:avLst>
              <a:gd name="adj1" fmla="val -62617"/>
              <a:gd name="adj2" fmla="val 815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metadatu standartus, ko plāno izmantot. Izvēlies atbilstošos no saraksta, meklējot pēc nosaukuma. Ja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No (Nē)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paskaidro, kāpēc.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Plaši izmantoti standarti ir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Dublin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Core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, DDI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. Ja nezini, kuru standartu izmantot, bet plāno publicēt datus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Zenodo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vai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DataverseLV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izvēlies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Dublin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Core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– vienu no standartiem, ko šie repozitoriji atbalsta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</a:p>
          <a:p>
            <a:pPr algn="ct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Vairāk informācijas par metadatu standartiem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B2BD264F-874E-4E3F-826C-C169F98D0ABD}"/>
              </a:ext>
            </a:extLst>
          </p:cNvPr>
          <p:cNvSpPr/>
          <p:nvPr/>
        </p:nvSpPr>
        <p:spPr>
          <a:xfrm>
            <a:off x="7328092" y="928237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D1C8E1FB-3106-47C9-BA2E-CA39D2E8F5F4}"/>
              </a:ext>
            </a:extLst>
          </p:cNvPr>
          <p:cNvSpPr/>
          <p:nvPr/>
        </p:nvSpPr>
        <p:spPr>
          <a:xfrm>
            <a:off x="584462" y="3705975"/>
            <a:ext cx="3416640" cy="927178"/>
          </a:xfrm>
          <a:prstGeom prst="wedgeRoundRectCallout">
            <a:avLst>
              <a:gd name="adj1" fmla="val 55673"/>
              <a:gd name="adj2" fmla="val 730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neatrod standartu sarakstā, norādi standarta nosaukumu un URL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CE740FFC-D7C3-4E15-8A7F-C2668030D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26" y="6182938"/>
            <a:ext cx="7718084" cy="628882"/>
          </a:xfrm>
          <a:prstGeom prst="rect">
            <a:avLst/>
          </a:prstGeom>
        </p:spPr>
      </p:pic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190D156B-0929-458C-8FC1-5F8765A846CC}"/>
              </a:ext>
            </a:extLst>
          </p:cNvPr>
          <p:cNvSpPr/>
          <p:nvPr/>
        </p:nvSpPr>
        <p:spPr>
          <a:xfrm>
            <a:off x="8883424" y="5423589"/>
            <a:ext cx="3031486" cy="759205"/>
          </a:xfrm>
          <a:prstGeom prst="wedgeRoundRectCallout">
            <a:avLst>
              <a:gd name="adj1" fmla="val -40496"/>
              <a:gd name="adj2" fmla="val 8591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Vai </a:t>
            </a:r>
            <a:r>
              <a:rPr lang="lv-LV" sz="1400" dirty="0" err="1">
                <a:solidFill>
                  <a:srgbClr val="003C4A"/>
                </a:solidFill>
                <a:latin typeface="Century Gothic"/>
              </a:rPr>
              <a:t>augšuplādē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izmantotās shēmas attēlu</a:t>
            </a:r>
          </a:p>
        </p:txBody>
      </p:sp>
    </p:spTree>
    <p:extLst>
      <p:ext uri="{BB962C8B-B14F-4D97-AF65-F5344CB8AC3E}">
        <p14:creationId xmlns:p14="http://schemas.microsoft.com/office/powerpoint/2010/main" val="3979109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674FA40B-B032-4B2C-BF8A-BF1581F4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445"/>
            <a:ext cx="12192000" cy="6109110"/>
          </a:xfrm>
          <a:prstGeom prst="rect">
            <a:avLst/>
          </a:prstGeom>
        </p:spPr>
      </p:pic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4A671557-CEFD-44C1-BD34-61782DE9D362}"/>
              </a:ext>
            </a:extLst>
          </p:cNvPr>
          <p:cNvSpPr/>
          <p:nvPr/>
        </p:nvSpPr>
        <p:spPr>
          <a:xfrm>
            <a:off x="1038647" y="1789400"/>
            <a:ext cx="3802968" cy="2006843"/>
          </a:xfrm>
          <a:prstGeom prst="wedgeRoundRectCallout">
            <a:avLst>
              <a:gd name="adj1" fmla="val 57063"/>
              <a:gd name="adj2" fmla="val -814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Vadoties pēc labās prakses ieteikumiem, datu kopai ir jāpiešķir meklēšanas atslēgvārdi, jo tie uzlabo atkārtotas izmantošanas iespējas. Norādi, vai tiks izmantoti atslēgvārdi datu kopai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47A6049C-DB95-465E-86ED-9ED6F07F47FF}"/>
              </a:ext>
            </a:extLst>
          </p:cNvPr>
          <p:cNvSpPr/>
          <p:nvPr/>
        </p:nvSpPr>
        <p:spPr>
          <a:xfrm>
            <a:off x="961241" y="168654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37B19BB8-83C5-4676-99F9-75C18CC5F760}"/>
              </a:ext>
            </a:extLst>
          </p:cNvPr>
          <p:cNvSpPr/>
          <p:nvPr/>
        </p:nvSpPr>
        <p:spPr>
          <a:xfrm>
            <a:off x="1192468" y="4377379"/>
            <a:ext cx="3685852" cy="891871"/>
          </a:xfrm>
          <a:prstGeom prst="wedgeRoundRectCallout">
            <a:avLst>
              <a:gd name="adj1" fmla="val 55606"/>
              <a:gd name="adj2" fmla="val -2046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izmantosi noteiktu atslēgvārdu nosaukšanas sistēmu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4CC53D5D-2945-4FFF-AF37-08C532E098D1}"/>
              </a:ext>
            </a:extLst>
          </p:cNvPr>
          <p:cNvSpPr/>
          <p:nvPr/>
        </p:nvSpPr>
        <p:spPr>
          <a:xfrm>
            <a:off x="961241" y="4203307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E69D6A5D-3F9B-464C-9D4E-A710FD249A72}"/>
              </a:ext>
            </a:extLst>
          </p:cNvPr>
          <p:cNvSpPr/>
          <p:nvPr/>
        </p:nvSpPr>
        <p:spPr>
          <a:xfrm>
            <a:off x="9864436" y="3373584"/>
            <a:ext cx="2104914" cy="1349207"/>
          </a:xfrm>
          <a:prstGeom prst="wedgeRoundRectCallout">
            <a:avLst>
              <a:gd name="adj1" fmla="val -60293"/>
              <a:gd name="adj2" fmla="val -3352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Šeit vari norādīt atslēgvārdu sistēmas (vārdnīcas) nosaukumu un URL</a:t>
            </a: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F036A1AE-CF3A-44E9-96E7-6C80A71CBCCE}"/>
              </a:ext>
            </a:extLst>
          </p:cNvPr>
          <p:cNvSpPr/>
          <p:nvPr/>
        </p:nvSpPr>
        <p:spPr>
          <a:xfrm>
            <a:off x="9301018" y="5779214"/>
            <a:ext cx="2668332" cy="815549"/>
          </a:xfrm>
          <a:prstGeom prst="wedgeRoundRectCallout">
            <a:avLst>
              <a:gd name="adj1" fmla="val -20954"/>
              <a:gd name="adj2" fmla="val -9454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Šeit vari norādīt šīs sistēmas nosaukumu un URL</a:t>
            </a:r>
          </a:p>
        </p:txBody>
      </p:sp>
    </p:spTree>
    <p:extLst>
      <p:ext uri="{BB962C8B-B14F-4D97-AF65-F5344CB8AC3E}">
        <p14:creationId xmlns:p14="http://schemas.microsoft.com/office/powerpoint/2010/main" val="4008158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A43B58DA-7335-4878-A976-23438288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141"/>
            <a:ext cx="12192000" cy="5729717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A276D726-6B81-497C-9994-93716F90A092}"/>
              </a:ext>
            </a:extLst>
          </p:cNvPr>
          <p:cNvSpPr/>
          <p:nvPr/>
        </p:nvSpPr>
        <p:spPr>
          <a:xfrm>
            <a:off x="3450932" y="4829102"/>
            <a:ext cx="7436886" cy="1311600"/>
          </a:xfrm>
          <a:prstGeom prst="wedgeRoundRectCallout">
            <a:avLst>
              <a:gd name="adj1" fmla="val -21705"/>
              <a:gd name="adj2" fmla="val -8212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citu būtisku informāciju saistībā ar datu 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atrodamību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. Piemēram, sarežģītas datņu struktūras gadījumā apraksti savu pieeju datņu organizēšanai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1F911C71-B5F6-4E64-840C-C620D9463ABE}"/>
              </a:ext>
            </a:extLst>
          </p:cNvPr>
          <p:cNvSpPr/>
          <p:nvPr/>
        </p:nvSpPr>
        <p:spPr>
          <a:xfrm>
            <a:off x="10699065" y="467594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3AFD1312-DD04-4CFF-9459-862EFFFF94F4}"/>
              </a:ext>
            </a:extLst>
          </p:cNvPr>
          <p:cNvSpPr/>
          <p:nvPr/>
        </p:nvSpPr>
        <p:spPr>
          <a:xfrm>
            <a:off x="8395855" y="1754909"/>
            <a:ext cx="3648363" cy="1678867"/>
          </a:xfrm>
          <a:prstGeom prst="wedgeRoundRectCallout">
            <a:avLst>
              <a:gd name="adj1" fmla="val -66195"/>
              <a:gd name="adj2" fmla="val 944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datu kopai tiks nodrošināta skaidra versiju numerācija? Atbildi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ja izvēlētais datu repozitorijs nodrošina šo iespēju.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Zenodo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un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DataverseLV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to nodrošina 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9355E03F-3080-4FC9-B0A0-2A8A26EE03FF}"/>
              </a:ext>
            </a:extLst>
          </p:cNvPr>
          <p:cNvSpPr/>
          <p:nvPr/>
        </p:nvSpPr>
        <p:spPr>
          <a:xfrm>
            <a:off x="8207102" y="1583637"/>
            <a:ext cx="377505" cy="3425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243D2AEA-CDFB-4059-9F01-B56C86787628}"/>
              </a:ext>
            </a:extLst>
          </p:cNvPr>
          <p:cNvSpPr/>
          <p:nvPr/>
        </p:nvSpPr>
        <p:spPr>
          <a:xfrm>
            <a:off x="4707078" y="373785"/>
            <a:ext cx="3416640" cy="667832"/>
          </a:xfrm>
          <a:prstGeom prst="wedgeRoundRectCallout">
            <a:avLst>
              <a:gd name="adj1" fmla="val 72259"/>
              <a:gd name="adj2" fmla="val 6419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Neaizmirsti ik pa laikam spiest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Save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ievadīto informāciju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0ECF8AF7-E6FA-4598-9888-501AF55FF4DF}"/>
              </a:ext>
            </a:extLst>
          </p:cNvPr>
          <p:cNvSpPr/>
          <p:nvPr/>
        </p:nvSpPr>
        <p:spPr>
          <a:xfrm>
            <a:off x="8773271" y="1136108"/>
            <a:ext cx="1322074" cy="43620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24239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56DB953D-B060-48EF-912B-423E34B57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255"/>
            <a:ext cx="12192000" cy="6209489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649B93AA-A7A9-45C8-96D5-599A1FC8F4FD}"/>
              </a:ext>
            </a:extLst>
          </p:cNvPr>
          <p:cNvSpPr/>
          <p:nvPr/>
        </p:nvSpPr>
        <p:spPr>
          <a:xfrm>
            <a:off x="360220" y="446260"/>
            <a:ext cx="4041503" cy="3181877"/>
          </a:xfrm>
          <a:prstGeom prst="wedgeRoundRectCallout">
            <a:avLst>
              <a:gd name="adj1" fmla="val 55655"/>
              <a:gd name="adj2" fmla="val 178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Kāda veida pieeja tiks nodrošināta radītajiem/ievāktajiem datiem?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vienu no trim variantiem: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open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- atklāta pieeja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restricted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request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access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- ierobežota pieeja; pieeja iespējama pēc pieprasījuma. Izvēle 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jāpamato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restricted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, no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access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- netiek nodrošināta pieeja. Izvēle 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jāpamato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575F6744-3788-42F0-A4BA-A42D0BD662F2}"/>
              </a:ext>
            </a:extLst>
          </p:cNvPr>
          <p:cNvSpPr/>
          <p:nvPr/>
        </p:nvSpPr>
        <p:spPr>
          <a:xfrm>
            <a:off x="360220" y="33858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FA97CD22-2C9E-41C0-924B-672C0530A411}"/>
              </a:ext>
            </a:extLst>
          </p:cNvPr>
          <p:cNvSpPr/>
          <p:nvPr/>
        </p:nvSpPr>
        <p:spPr>
          <a:xfrm>
            <a:off x="360220" y="4450474"/>
            <a:ext cx="4041503" cy="2004291"/>
          </a:xfrm>
          <a:prstGeom prst="wedgeRoundRectCallout">
            <a:avLst>
              <a:gd name="adj1" fmla="val 55678"/>
              <a:gd name="adj2" fmla="val -825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pieejai datiem ir paredzēts embargo periods? Ja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nosaka periodu un argumentē, piemēram, līdz projekta beigām vai līdz brīdim, kad iesniegtās publikācijas tiks akceptētas vai publicētas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9E570041-A572-4AFB-9CA8-18E8DFB11113}"/>
              </a:ext>
            </a:extLst>
          </p:cNvPr>
          <p:cNvSpPr/>
          <p:nvPr/>
        </p:nvSpPr>
        <p:spPr>
          <a:xfrm>
            <a:off x="244677" y="427640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967003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24D85EE6-7A56-4830-85D0-B48D1060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357"/>
            <a:ext cx="12192000" cy="6189285"/>
          </a:xfrm>
          <a:prstGeom prst="rect">
            <a:avLst/>
          </a:prstGeom>
        </p:spPr>
      </p:pic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F150C5C5-C1B8-40DB-B0E2-4A4F4259AD4B}"/>
              </a:ext>
            </a:extLst>
          </p:cNvPr>
          <p:cNvSpPr/>
          <p:nvPr/>
        </p:nvSpPr>
        <p:spPr>
          <a:xfrm>
            <a:off x="868081" y="1970444"/>
            <a:ext cx="3589232" cy="1623168"/>
          </a:xfrm>
          <a:prstGeom prst="wedgeRoundRectCallout">
            <a:avLst>
              <a:gd name="adj1" fmla="val 55729"/>
              <a:gd name="adj2" fmla="val 874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Meklējot pēc nosaukuma ARGOS sarakstā, norādi repozitoriju, kurā plāno deponēt datus. Ja neplāno, paskaidro, kāpēc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770EB3DF-ADF9-4B04-BDD3-6753BC593602}"/>
              </a:ext>
            </a:extLst>
          </p:cNvPr>
          <p:cNvSpPr/>
          <p:nvPr/>
        </p:nvSpPr>
        <p:spPr>
          <a:xfrm>
            <a:off x="679328" y="179637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3D15E066-FAE7-409D-81F5-FD939647B34A}"/>
              </a:ext>
            </a:extLst>
          </p:cNvPr>
          <p:cNvSpPr/>
          <p:nvPr/>
        </p:nvSpPr>
        <p:spPr>
          <a:xfrm>
            <a:off x="8655887" y="2685961"/>
            <a:ext cx="3207268" cy="849486"/>
          </a:xfrm>
          <a:prstGeom prst="wedgeRoundRectCallout">
            <a:avLst>
              <a:gd name="adj1" fmla="val -22322"/>
              <a:gd name="adj2" fmla="val 11703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neatrod repozitoriju sarakstā, norādi tā nosaukumu un URL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F0ECE2B2-62AF-4255-9E89-C22636118D34}"/>
              </a:ext>
            </a:extLst>
          </p:cNvPr>
          <p:cNvSpPr/>
          <p:nvPr/>
        </p:nvSpPr>
        <p:spPr>
          <a:xfrm>
            <a:off x="1056833" y="5113610"/>
            <a:ext cx="3416640" cy="788425"/>
          </a:xfrm>
          <a:prstGeom prst="wedgeRoundRectCallout">
            <a:avLst>
              <a:gd name="adj1" fmla="val 56492"/>
              <a:gd name="adj2" fmla="val 797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Paskaidro repozitorija izvēli</a:t>
            </a:r>
          </a:p>
        </p:txBody>
      </p:sp>
    </p:spTree>
    <p:extLst>
      <p:ext uri="{BB962C8B-B14F-4D97-AF65-F5344CB8AC3E}">
        <p14:creationId xmlns:p14="http://schemas.microsoft.com/office/powerpoint/2010/main" val="1010420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375093DA-6F3F-4025-89D9-7CC6EF71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5702"/>
            <a:ext cx="12192000" cy="5506596"/>
          </a:xfrm>
          <a:prstGeom prst="rect">
            <a:avLst/>
          </a:prstGeom>
        </p:spPr>
      </p:pic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FC51EA36-3B49-4EB5-A091-25DFEE12B89C}"/>
              </a:ext>
            </a:extLst>
          </p:cNvPr>
          <p:cNvSpPr/>
          <p:nvPr/>
        </p:nvSpPr>
        <p:spPr>
          <a:xfrm>
            <a:off x="2646174" y="906315"/>
            <a:ext cx="5056953" cy="1124901"/>
          </a:xfrm>
          <a:prstGeom prst="wedgeRoundRectCallout">
            <a:avLst>
              <a:gd name="adj1" fmla="val 19115"/>
              <a:gd name="adj2" fmla="val 8128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Apraksti metodes vai programmatūru, kas ir nepieciešama, lai piekļūtu datiem</a:t>
            </a: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3FB711A0-7F3D-4C19-81A4-6B58E1BB9885}"/>
              </a:ext>
            </a:extLst>
          </p:cNvPr>
          <p:cNvSpPr/>
          <p:nvPr/>
        </p:nvSpPr>
        <p:spPr>
          <a:xfrm>
            <a:off x="2457421" y="74647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58185F17-2F72-479C-AE94-AAD45945DFE3}"/>
              </a:ext>
            </a:extLst>
          </p:cNvPr>
          <p:cNvSpPr/>
          <p:nvPr/>
        </p:nvSpPr>
        <p:spPr>
          <a:xfrm>
            <a:off x="5350848" y="5907396"/>
            <a:ext cx="6645695" cy="676544"/>
          </a:xfrm>
          <a:prstGeom prst="wedgeRoundRectCallout">
            <a:avLst>
              <a:gd name="adj1" fmla="val 20472"/>
              <a:gd name="adj2" fmla="val -16795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nepieciešams, norādi programmatūras nosaukumu, versiju un URL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E0F135E-BBAE-43E4-822A-985324746484}"/>
              </a:ext>
            </a:extLst>
          </p:cNvPr>
          <p:cNvGrpSpPr/>
          <p:nvPr/>
        </p:nvGrpSpPr>
        <p:grpSpPr>
          <a:xfrm>
            <a:off x="972571" y="2707182"/>
            <a:ext cx="3439486" cy="3731190"/>
            <a:chOff x="973123" y="1163848"/>
            <a:chExt cx="3439486" cy="3617876"/>
          </a:xfrm>
        </p:grpSpPr>
        <p:sp>
          <p:nvSpPr>
            <p:cNvPr id="17" name="Taisnstūris: ar noapaļotiem stūriem 16">
              <a:extLst>
                <a:ext uri="{FF2B5EF4-FFF2-40B4-BE49-F238E27FC236}">
                  <a16:creationId xmlns:a16="http://schemas.microsoft.com/office/drawing/2014/main" id="{853B92A1-A0AF-451A-B20F-424133F6141F}"/>
                </a:ext>
              </a:extLst>
            </p:cNvPr>
            <p:cNvSpPr/>
            <p:nvPr/>
          </p:nvSpPr>
          <p:spPr>
            <a:xfrm>
              <a:off x="973123" y="1163848"/>
              <a:ext cx="3439486" cy="36178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783562-1DEC-48A3-95B0-D873F2519B65}"/>
                </a:ext>
              </a:extLst>
            </p:cNvPr>
            <p:cNvSpPr txBox="1"/>
            <p:nvPr/>
          </p:nvSpPr>
          <p:spPr>
            <a:xfrm>
              <a:off x="973123" y="1603045"/>
              <a:ext cx="3347207" cy="27753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Piemēri populārākajām programmām: </a:t>
              </a:r>
            </a:p>
            <a:p>
              <a:pPr algn="ctr"/>
              <a:endParaRPr lang="lv-LV" sz="1000" b="1" dirty="0">
                <a:solidFill>
                  <a:srgbClr val="003C4A"/>
                </a:solidFill>
                <a:latin typeface="Century Gothic" panose="020B050202020202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IBM SPSS </a:t>
              </a:r>
              <a:r>
                <a:rPr lang="lv-LV" sz="1000" b="1" dirty="0" err="1">
                  <a:solidFill>
                    <a:srgbClr val="003C4A"/>
                  </a:solidFill>
                  <a:latin typeface="Century Gothic"/>
                </a:rPr>
                <a:t>Statistics</a:t>
              </a: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Comprehensive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statistical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management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SAS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Advanced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analytics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management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predictive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modeling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MATLAB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Numerical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computation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algorithm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development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Stata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Statistical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management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econometrics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QDA </a:t>
              </a:r>
              <a:r>
                <a:rPr lang="lv-LV" sz="1000" b="1" dirty="0" err="1">
                  <a:solidFill>
                    <a:srgbClr val="003C4A"/>
                  </a:solidFill>
                  <a:latin typeface="Century Gothic"/>
                </a:rPr>
                <a:t>Miner</a:t>
              </a: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Qualitative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content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text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mining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JMP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Statistical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exploration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visualization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lv-LV" sz="1000" b="1" dirty="0" err="1">
                  <a:solidFill>
                    <a:srgbClr val="003C4A"/>
                  </a:solidFill>
                  <a:latin typeface="Century Gothic"/>
                </a:rPr>
                <a:t>NVivo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Qualitative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research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content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organizing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coding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analyzing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MAXQDA 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–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Qualitative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mixed-methods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research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analysis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,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and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text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interpretation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57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BBD71397-4A07-4EBF-9A9C-26474269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2" y="721453"/>
            <a:ext cx="11202907" cy="5964573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D1FF0EDB-9CCA-4578-90B3-E9395E86C29F}"/>
              </a:ext>
            </a:extLst>
          </p:cNvPr>
          <p:cNvSpPr/>
          <p:nvPr/>
        </p:nvSpPr>
        <p:spPr>
          <a:xfrm>
            <a:off x="1426191" y="3598302"/>
            <a:ext cx="2558580" cy="1551573"/>
          </a:xfrm>
          <a:prstGeom prst="wedgeRoundRectCallout">
            <a:avLst>
              <a:gd name="adj1" fmla="val -32091"/>
              <a:gd name="adj2" fmla="val -11726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Šeit vari apskatīties publiski  pieejamos plānus un datu kopu aprakstus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A1E05274-7A68-403E-963F-6A72E9B24B2D}"/>
              </a:ext>
            </a:extLst>
          </p:cNvPr>
          <p:cNvSpPr/>
          <p:nvPr/>
        </p:nvSpPr>
        <p:spPr>
          <a:xfrm>
            <a:off x="358132" y="1812699"/>
            <a:ext cx="1658927" cy="72145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FBB77967-D12B-4FB8-AC7A-65C4ED9BE4DD}"/>
              </a:ext>
            </a:extLst>
          </p:cNvPr>
          <p:cNvSpPr/>
          <p:nvPr/>
        </p:nvSpPr>
        <p:spPr>
          <a:xfrm>
            <a:off x="3685973" y="3429000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00C8E12E-E1E1-4A8F-BC0F-A3BD3B1944BF}"/>
              </a:ext>
            </a:extLst>
          </p:cNvPr>
          <p:cNvSpPr/>
          <p:nvPr/>
        </p:nvSpPr>
        <p:spPr>
          <a:xfrm>
            <a:off x="8808440" y="711574"/>
            <a:ext cx="1115736" cy="502655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14B861A8-A015-4293-9108-163616C50693}"/>
              </a:ext>
            </a:extLst>
          </p:cNvPr>
          <p:cNvSpPr/>
          <p:nvPr/>
        </p:nvSpPr>
        <p:spPr>
          <a:xfrm>
            <a:off x="9563450" y="1560352"/>
            <a:ext cx="1266737" cy="3162650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82D6FD46-B4A7-47B2-BAA1-3F1C13FD5EE1}"/>
              </a:ext>
            </a:extLst>
          </p:cNvPr>
          <p:cNvSpPr/>
          <p:nvPr/>
        </p:nvSpPr>
        <p:spPr>
          <a:xfrm>
            <a:off x="8683235" y="5120421"/>
            <a:ext cx="2248124" cy="682306"/>
          </a:xfrm>
          <a:prstGeom prst="wedgeRoundRectCallout">
            <a:avLst>
              <a:gd name="adj1" fmla="val 20557"/>
              <a:gd name="adj2" fmla="val -10667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ARGOS publiskā statistika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DAF21527-30C9-4940-9C66-E8A05F53D612}"/>
              </a:ext>
            </a:extLst>
          </p:cNvPr>
          <p:cNvSpPr/>
          <p:nvPr/>
        </p:nvSpPr>
        <p:spPr>
          <a:xfrm>
            <a:off x="3735977" y="436491"/>
            <a:ext cx="4617315" cy="1052820"/>
          </a:xfrm>
          <a:prstGeom prst="wedgeRoundRectCallout">
            <a:avLst>
              <a:gd name="adj1" fmla="val 60065"/>
              <a:gd name="adj2" fmla="val -946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Start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new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Plan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uzsāktu plāna veidošanu. </a:t>
            </a:r>
          </a:p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Nākamajā solī piedāvās pieslēgties vai izveidot kontu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C392ABBA-ADBA-4C33-917B-F0968CCEBF00}"/>
              </a:ext>
            </a:extLst>
          </p:cNvPr>
          <p:cNvSpPr/>
          <p:nvPr/>
        </p:nvSpPr>
        <p:spPr>
          <a:xfrm>
            <a:off x="2180511" y="5739467"/>
            <a:ext cx="3352564" cy="682306"/>
          </a:xfrm>
          <a:prstGeom prst="wedgeRoundRectCallout">
            <a:avLst>
              <a:gd name="adj1" fmla="val -59913"/>
              <a:gd name="adj2" fmla="val 5217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Iepazīsties ar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User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Guide</a:t>
            </a:r>
            <a:endParaRPr lang="lv-LV" sz="1400" i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2408AEBA-B6B6-4A76-8295-9A63FAD310FE}"/>
              </a:ext>
            </a:extLst>
          </p:cNvPr>
          <p:cNvSpPr/>
          <p:nvPr/>
        </p:nvSpPr>
        <p:spPr>
          <a:xfrm>
            <a:off x="1073791" y="6442745"/>
            <a:ext cx="847288" cy="260060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E7EB3483-49F1-4B8B-8687-A35247860E06}"/>
              </a:ext>
            </a:extLst>
          </p:cNvPr>
          <p:cNvSpPr/>
          <p:nvPr/>
        </p:nvSpPr>
        <p:spPr>
          <a:xfrm>
            <a:off x="10931359" y="1214229"/>
            <a:ext cx="1115737" cy="682306"/>
          </a:xfrm>
          <a:prstGeom prst="wedgeRoundRectCallout">
            <a:avLst>
              <a:gd name="adj1" fmla="val -98363"/>
              <a:gd name="adj2" fmla="val -6487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Izlasi </a:t>
            </a: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FAQs</a:t>
            </a:r>
            <a:endParaRPr lang="lv-LV" sz="1400" i="1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9FD0B12D-4E6E-4FC2-A090-40A8CCB3885E}"/>
              </a:ext>
            </a:extLst>
          </p:cNvPr>
          <p:cNvSpPr/>
          <p:nvPr/>
        </p:nvSpPr>
        <p:spPr>
          <a:xfrm>
            <a:off x="10019747" y="709647"/>
            <a:ext cx="340657" cy="502655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7393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71F406EF-006C-43FF-BD3F-624B4B60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283"/>
            <a:ext cx="12192000" cy="5994961"/>
          </a:xfrm>
          <a:prstGeom prst="rect">
            <a:avLst/>
          </a:prstGeom>
        </p:spPr>
      </p:pic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95737F48-FC54-4F92-A2D3-847D49C2319E}"/>
              </a:ext>
            </a:extLst>
          </p:cNvPr>
          <p:cNvSpPr/>
          <p:nvPr/>
        </p:nvSpPr>
        <p:spPr>
          <a:xfrm>
            <a:off x="920425" y="1615747"/>
            <a:ext cx="3468166" cy="1019195"/>
          </a:xfrm>
          <a:prstGeom prst="wedgeRoundRectCallout">
            <a:avLst>
              <a:gd name="adj1" fmla="val 64563"/>
              <a:gd name="adj2" fmla="val 3530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datu kopā ir iekļauta programmatūras dokumentācija 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401E2601-9DB2-4BE9-B7EE-D71DA24FCF95}"/>
              </a:ext>
            </a:extLst>
          </p:cNvPr>
          <p:cNvSpPr/>
          <p:nvPr/>
        </p:nvSpPr>
        <p:spPr>
          <a:xfrm>
            <a:off x="731672" y="1441675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7" name="Runas burbulis: taisnstūrveida ar noapaļotiem stūriem 16">
            <a:extLst>
              <a:ext uri="{FF2B5EF4-FFF2-40B4-BE49-F238E27FC236}">
                <a16:creationId xmlns:a16="http://schemas.microsoft.com/office/drawing/2014/main" id="{84A81A24-17DF-40B7-8C27-C69B60DDB662}"/>
              </a:ext>
            </a:extLst>
          </p:cNvPr>
          <p:cNvSpPr/>
          <p:nvPr/>
        </p:nvSpPr>
        <p:spPr>
          <a:xfrm>
            <a:off x="920425" y="2772116"/>
            <a:ext cx="3468166" cy="2926721"/>
          </a:xfrm>
          <a:prstGeom prst="wedgeRoundRectCallout">
            <a:avLst>
              <a:gd name="adj1" fmla="val 64789"/>
              <a:gd name="adj2" fmla="val -3340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ir iespēja iekļaut pieeju programmatūrai. Tas ir svarīgi gadījumos, kad datu vākšanai/ģenerēšanai/analīzei tiek izmantota specifiska vai 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pašizveidota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programmatūra. Dod arī norādi uz repozitoriju, kur programmatūras kods ir deponēts (piemēram, </a:t>
            </a:r>
            <a:r>
              <a:rPr lang="lv-LV" sz="1600" i="1" dirty="0" err="1">
                <a:solidFill>
                  <a:srgbClr val="003C4A"/>
                </a:solidFill>
                <a:latin typeface="Century Gothic"/>
              </a:rPr>
              <a:t>GitHub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62C1550B-D075-4FFB-8C0E-3B69468C0F69}"/>
              </a:ext>
            </a:extLst>
          </p:cNvPr>
          <p:cNvSpPr/>
          <p:nvPr/>
        </p:nvSpPr>
        <p:spPr>
          <a:xfrm>
            <a:off x="794013" y="2690974"/>
            <a:ext cx="377505" cy="3618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9" name="Runas burbulis: taisnstūrveida ar noapaļotiem stūriem 18">
            <a:extLst>
              <a:ext uri="{FF2B5EF4-FFF2-40B4-BE49-F238E27FC236}">
                <a16:creationId xmlns:a16="http://schemas.microsoft.com/office/drawing/2014/main" id="{607DC156-BAE0-443C-87B2-FDD19273A20B}"/>
              </a:ext>
            </a:extLst>
          </p:cNvPr>
          <p:cNvSpPr/>
          <p:nvPr/>
        </p:nvSpPr>
        <p:spPr>
          <a:xfrm>
            <a:off x="8191331" y="3428999"/>
            <a:ext cx="3811016" cy="813541"/>
          </a:xfrm>
          <a:prstGeom prst="wedgeRoundRectCallout">
            <a:avLst>
              <a:gd name="adj1" fmla="val -21886"/>
              <a:gd name="adj2" fmla="val 9937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Sniedz citu būtisku informāciju saistībā ar datu pieejamību</a:t>
            </a: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B6D637AC-347A-4C71-B2C0-4D2C070ABCED}"/>
              </a:ext>
            </a:extLst>
          </p:cNvPr>
          <p:cNvSpPr/>
          <p:nvPr/>
        </p:nvSpPr>
        <p:spPr>
          <a:xfrm>
            <a:off x="11530916" y="3158649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570562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24E45E3B-BB34-40F2-BE5C-8116F5F0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92"/>
            <a:ext cx="12192000" cy="6000615"/>
          </a:xfrm>
          <a:prstGeom prst="rect">
            <a:avLst/>
          </a:prstGeom>
        </p:spPr>
      </p:pic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5A117265-0080-438B-AA2E-0D6BDDE92E85}"/>
              </a:ext>
            </a:extLst>
          </p:cNvPr>
          <p:cNvSpPr/>
          <p:nvPr/>
        </p:nvSpPr>
        <p:spPr>
          <a:xfrm>
            <a:off x="1189686" y="5309963"/>
            <a:ext cx="8979550" cy="1165414"/>
          </a:xfrm>
          <a:prstGeom prst="wedgeRoundRectCallout">
            <a:avLst>
              <a:gd name="adj1" fmla="val -8237"/>
              <a:gd name="adj2" fmla="val -22419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un nepieciešamības gadījumā paskaidro, vai datu formāts pieļauj datu apstrādi ar programmatūru un datu 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rekombinēšanu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ar citām datu kopām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6BAAD602-6410-4EF8-B926-95FAF24D785D}"/>
              </a:ext>
            </a:extLst>
          </p:cNvPr>
          <p:cNvSpPr/>
          <p:nvPr/>
        </p:nvSpPr>
        <p:spPr>
          <a:xfrm>
            <a:off x="1000933" y="5135891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523246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66B93F9C-39F5-44D8-B18F-51366BD3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634"/>
            <a:ext cx="12192000" cy="6078731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276A4FE0-C2C1-4F31-81C8-D1A8968143BF}"/>
              </a:ext>
            </a:extLst>
          </p:cNvPr>
          <p:cNvSpPr/>
          <p:nvPr/>
        </p:nvSpPr>
        <p:spPr>
          <a:xfrm>
            <a:off x="1447687" y="822001"/>
            <a:ext cx="4270049" cy="997722"/>
          </a:xfrm>
          <a:prstGeom prst="wedgeRoundRectCallout">
            <a:avLst>
              <a:gd name="adj1" fmla="val 33416"/>
              <a:gd name="adj2" fmla="val 14333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Atbildi, vai tiek izmantots datu vārdu krājuma/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taksonomijas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standarts 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sadarbspējīguma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nodrošināšanai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CA403290-57D0-4557-9891-039FBE4E7F28}"/>
              </a:ext>
            </a:extLst>
          </p:cNvPr>
          <p:cNvSpPr/>
          <p:nvPr/>
        </p:nvSpPr>
        <p:spPr>
          <a:xfrm>
            <a:off x="1258934" y="647929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57BD4344-49D8-479E-9514-FFA408438C61}"/>
              </a:ext>
            </a:extLst>
          </p:cNvPr>
          <p:cNvSpPr/>
          <p:nvPr/>
        </p:nvSpPr>
        <p:spPr>
          <a:xfrm>
            <a:off x="7407461" y="3872346"/>
            <a:ext cx="4546042" cy="635699"/>
          </a:xfrm>
          <a:prstGeom prst="wedgeRoundRectCallout">
            <a:avLst>
              <a:gd name="adj1" fmla="val 20910"/>
              <a:gd name="adj2" fmla="val -12985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norādi standarta nosaukumu un URL</a:t>
            </a:r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C0C7B704-8505-422A-8884-E669F6599460}"/>
              </a:ext>
            </a:extLst>
          </p:cNvPr>
          <p:cNvSpPr/>
          <p:nvPr/>
        </p:nvSpPr>
        <p:spPr>
          <a:xfrm>
            <a:off x="1590260" y="5865163"/>
            <a:ext cx="10363242" cy="777274"/>
          </a:xfrm>
          <a:prstGeom prst="wedgeRoundRectCallout">
            <a:avLst>
              <a:gd name="adj1" fmla="val 20026"/>
              <a:gd name="adj2" fmla="val -9226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Sniedz citu būtisku informāciju saistībā ar datu 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sadarbspējīgumu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. Gadījumā, ja izmanto specifiskas ontoloģijas vai vārdnīcas, norādi, vai nodrošināsi kartējumu ar biežāk izmantotajām ontoloģijām 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D33073FB-980D-4C41-81A1-1F44D0487A12}"/>
              </a:ext>
            </a:extLst>
          </p:cNvPr>
          <p:cNvSpPr/>
          <p:nvPr/>
        </p:nvSpPr>
        <p:spPr>
          <a:xfrm>
            <a:off x="1401507" y="569109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504229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CDED1836-526A-485B-B276-1600D403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480"/>
            <a:ext cx="12192000" cy="5815039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4D6D4071-9E43-4252-BE2C-7D23B238DEA0}"/>
              </a:ext>
            </a:extLst>
          </p:cNvPr>
          <p:cNvSpPr/>
          <p:nvPr/>
        </p:nvSpPr>
        <p:spPr>
          <a:xfrm>
            <a:off x="7329186" y="401650"/>
            <a:ext cx="4658481" cy="2153471"/>
          </a:xfrm>
          <a:prstGeom prst="wedgeRoundRectCallout">
            <a:avLst>
              <a:gd name="adj1" fmla="val 21614"/>
              <a:gd name="adj2" fmla="val 7658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licences veidu datu kopas atkārtotas izmantošanas nodrošināšanai. Ir iespējams atlasīt sarakstā.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Ieteicams izvēlēties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Creative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Commons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Attribution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4.0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jeb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CC BY 4.0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.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Labā prakse ir izmantot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CC0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vai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CC BY 4.0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licenci, kas nodrošina lielākas iespējas datu atkārtotai izmantošanai  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7A5F12D3-8386-44C6-8992-D267E1FCF298}"/>
              </a:ext>
            </a:extLst>
          </p:cNvPr>
          <p:cNvSpPr/>
          <p:nvPr/>
        </p:nvSpPr>
        <p:spPr>
          <a:xfrm>
            <a:off x="7140433" y="283812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D8392B85-35CE-4BFE-9678-5A705C015FA7}"/>
              </a:ext>
            </a:extLst>
          </p:cNvPr>
          <p:cNvGrpSpPr/>
          <p:nvPr/>
        </p:nvGrpSpPr>
        <p:grpSpPr>
          <a:xfrm>
            <a:off x="397783" y="3985829"/>
            <a:ext cx="3229762" cy="1944708"/>
            <a:chOff x="5981350" y="746619"/>
            <a:chExt cx="3229762" cy="1944708"/>
          </a:xfrm>
        </p:grpSpPr>
        <p:sp>
          <p:nvSpPr>
            <p:cNvPr id="35" name="Taisnstūris: ar noapaļotiem stūriem 34">
              <a:extLst>
                <a:ext uri="{FF2B5EF4-FFF2-40B4-BE49-F238E27FC236}">
                  <a16:creationId xmlns:a16="http://schemas.microsoft.com/office/drawing/2014/main" id="{A2613990-8956-464A-8170-507B39F949CE}"/>
                </a:ext>
              </a:extLst>
            </p:cNvPr>
            <p:cNvSpPr/>
            <p:nvPr/>
          </p:nvSpPr>
          <p:spPr>
            <a:xfrm>
              <a:off x="5981350" y="746619"/>
              <a:ext cx="3188906" cy="19447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lv-LV" dirty="0">
                <a:solidFill>
                  <a:srgbClr val="003C4A"/>
                </a:solidFill>
                <a:ea typeface="Calibri"/>
                <a:cs typeface="Calibri"/>
              </a:endParaRPr>
            </a:p>
          </p:txBody>
        </p:sp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6BA9A89B-743F-4E5A-80B1-3E39EC73A766}"/>
                </a:ext>
              </a:extLst>
            </p:cNvPr>
            <p:cNvGrpSpPr/>
            <p:nvPr/>
          </p:nvGrpSpPr>
          <p:grpSpPr>
            <a:xfrm>
              <a:off x="6099720" y="1028240"/>
              <a:ext cx="3111392" cy="907261"/>
              <a:chOff x="3539733" y="1268131"/>
              <a:chExt cx="3111392" cy="907261"/>
            </a:xfrm>
          </p:grpSpPr>
          <p:grpSp>
            <p:nvGrpSpPr>
              <p:cNvPr id="38" name="Grupa 37">
                <a:extLst>
                  <a:ext uri="{FF2B5EF4-FFF2-40B4-BE49-F238E27FC236}">
                    <a16:creationId xmlns:a16="http://schemas.microsoft.com/office/drawing/2014/main" id="{1FAE7895-2E6C-4518-8B57-E67561FC7077}"/>
                  </a:ext>
                </a:extLst>
              </p:cNvPr>
              <p:cNvGrpSpPr/>
              <p:nvPr/>
            </p:nvGrpSpPr>
            <p:grpSpPr>
              <a:xfrm>
                <a:off x="3539733" y="1268131"/>
                <a:ext cx="2329238" cy="410787"/>
                <a:chOff x="7341169" y="1854556"/>
                <a:chExt cx="2329238" cy="410787"/>
              </a:xfrm>
            </p:grpSpPr>
            <p:pic>
              <p:nvPicPr>
                <p:cNvPr id="42" name="Attēls 41">
                  <a:extLst>
                    <a:ext uri="{FF2B5EF4-FFF2-40B4-BE49-F238E27FC236}">
                      <a16:creationId xmlns:a16="http://schemas.microsoft.com/office/drawing/2014/main" id="{CCE42F11-8F84-417E-AD5A-58C53F51E1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1169" y="1858691"/>
                  <a:ext cx="1153849" cy="406652"/>
                </a:xfrm>
                <a:prstGeom prst="rect">
                  <a:avLst/>
                </a:prstGeom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B1E24B4-BC78-44E9-A60A-31250D7B25A7}"/>
                    </a:ext>
                  </a:extLst>
                </p:cNvPr>
                <p:cNvSpPr txBox="1"/>
                <p:nvPr/>
              </p:nvSpPr>
              <p:spPr>
                <a:xfrm>
                  <a:off x="8479055" y="1854556"/>
                  <a:ext cx="1191352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CC0</a:t>
                  </a:r>
                </a:p>
                <a:p>
                  <a:r>
                    <a:rPr lang="lv-LV" sz="900" dirty="0">
                      <a:solidFill>
                        <a:srgbClr val="003C4A"/>
                      </a:solidFill>
                      <a:latin typeface="Century Gothic"/>
                    </a:rPr>
                    <a:t>publiskais domēns</a:t>
                  </a:r>
                </a:p>
              </p:txBody>
            </p:sp>
          </p:grpSp>
          <p:grpSp>
            <p:nvGrpSpPr>
              <p:cNvPr id="39" name="Grupa 38">
                <a:extLst>
                  <a:ext uri="{FF2B5EF4-FFF2-40B4-BE49-F238E27FC236}">
                    <a16:creationId xmlns:a16="http://schemas.microsoft.com/office/drawing/2014/main" id="{9D276633-6B4A-4EB2-8906-F9220FBF20E7}"/>
                  </a:ext>
                </a:extLst>
              </p:cNvPr>
              <p:cNvGrpSpPr/>
              <p:nvPr/>
            </p:nvGrpSpPr>
            <p:grpSpPr>
              <a:xfrm>
                <a:off x="3539733" y="1731322"/>
                <a:ext cx="3111392" cy="444070"/>
                <a:chOff x="7346718" y="2305906"/>
                <a:chExt cx="3111392" cy="444070"/>
              </a:xfrm>
            </p:grpSpPr>
            <p:pic>
              <p:nvPicPr>
                <p:cNvPr id="40" name="Picture 6" descr="About CC Licenses - Creative Commons">
                  <a:extLst>
                    <a:ext uri="{FF2B5EF4-FFF2-40B4-BE49-F238E27FC236}">
                      <a16:creationId xmlns:a16="http://schemas.microsoft.com/office/drawing/2014/main" id="{3023B7E5-DBD5-48BA-84F8-22F751F423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6718" y="2346272"/>
                  <a:ext cx="1153849" cy="4037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E25F7C9-4649-43AE-8C40-383946BC5078}"/>
                    </a:ext>
                  </a:extLst>
                </p:cNvPr>
                <p:cNvSpPr txBox="1"/>
                <p:nvPr/>
              </p:nvSpPr>
              <p:spPr>
                <a:xfrm>
                  <a:off x="8509886" y="2305906"/>
                  <a:ext cx="1948224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lv-LV" sz="900" b="1" dirty="0">
                      <a:solidFill>
                        <a:srgbClr val="003C4A"/>
                      </a:solidFill>
                      <a:latin typeface="Century Gothic"/>
                    </a:rPr>
                    <a:t>CC BY</a:t>
                  </a:r>
                </a:p>
                <a:p>
                  <a:r>
                    <a:rPr lang="lv-LV" sz="900" dirty="0">
                      <a:solidFill>
                        <a:srgbClr val="003C4A"/>
                      </a:solidFill>
                      <a:latin typeface="Century Gothic"/>
                    </a:rPr>
                    <a:t>jāatsaucas uz darba autoru</a:t>
                  </a:r>
                  <a:endParaRPr lang="lv-LV" sz="900" dirty="0">
                    <a:solidFill>
                      <a:srgbClr val="003C4A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119FDF-F1E0-4B76-95AB-EA6C58DACEAF}"/>
                </a:ext>
              </a:extLst>
            </p:cNvPr>
            <p:cNvSpPr txBox="1"/>
            <p:nvPr/>
          </p:nvSpPr>
          <p:spPr>
            <a:xfrm>
              <a:off x="5981350" y="2132812"/>
              <a:ext cx="3188906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lv-LV" sz="1000" b="1" dirty="0">
                  <a:solidFill>
                    <a:srgbClr val="4BCDB4"/>
                  </a:solidFill>
                  <a:latin typeface="Century Gothic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Vairāk informācijas par </a:t>
              </a:r>
              <a:r>
                <a:rPr lang="lv-LV" sz="1000" b="1" i="1" dirty="0">
                  <a:solidFill>
                    <a:srgbClr val="4BCDB4"/>
                  </a:solidFill>
                  <a:latin typeface="Century Gothic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</a:t>
              </a:r>
            </a:p>
          </p:txBody>
        </p:sp>
      </p:grpSp>
      <p:sp>
        <p:nvSpPr>
          <p:cNvPr id="46" name="Runas burbulis: taisnstūrveida ar noapaļotiem stūriem 45">
            <a:extLst>
              <a:ext uri="{FF2B5EF4-FFF2-40B4-BE49-F238E27FC236}">
                <a16:creationId xmlns:a16="http://schemas.microsoft.com/office/drawing/2014/main" id="{BACCF294-F165-410A-BE1D-F83D1752A4D5}"/>
              </a:ext>
            </a:extLst>
          </p:cNvPr>
          <p:cNvSpPr/>
          <p:nvPr/>
        </p:nvSpPr>
        <p:spPr>
          <a:xfrm>
            <a:off x="4960045" y="5670495"/>
            <a:ext cx="5486943" cy="635699"/>
          </a:xfrm>
          <a:prstGeom prst="wedgeRoundRectCallout">
            <a:avLst>
              <a:gd name="adj1" fmla="val 21268"/>
              <a:gd name="adj2" fmla="val -8773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vēlies, pamato licences izvēli</a:t>
            </a:r>
          </a:p>
        </p:txBody>
      </p:sp>
    </p:spTree>
    <p:extLst>
      <p:ext uri="{BB962C8B-B14F-4D97-AF65-F5344CB8AC3E}">
        <p14:creationId xmlns:p14="http://schemas.microsoft.com/office/powerpoint/2010/main" val="1242073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493B628A-5351-48A3-87E1-A016BAFC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597"/>
            <a:ext cx="12192000" cy="5972806"/>
          </a:xfrm>
          <a:prstGeom prst="rect">
            <a:avLst/>
          </a:prstGeom>
        </p:spPr>
      </p:pic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5C2251B1-2090-48A8-82DE-030D0898510C}"/>
              </a:ext>
            </a:extLst>
          </p:cNvPr>
          <p:cNvSpPr/>
          <p:nvPr/>
        </p:nvSpPr>
        <p:spPr>
          <a:xfrm>
            <a:off x="526472" y="980956"/>
            <a:ext cx="3925454" cy="2421883"/>
          </a:xfrm>
          <a:prstGeom prst="wedgeRoundRectCallout">
            <a:avLst>
              <a:gd name="adj1" fmla="val 62732"/>
              <a:gd name="adj2" fmla="val 788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dati būs izmantojami trešajām pusēm, tai skaitā pēc projekta izpildes beigām?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norādi paredzamo termiņu, kad dati būs pieejami.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No (Nē)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sniedz pamatojumu datu atkārtotas izmantošanas ierobežošanai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831EC07-B108-4607-9734-3C418E382C9C}"/>
              </a:ext>
            </a:extLst>
          </p:cNvPr>
          <p:cNvSpPr/>
          <p:nvPr/>
        </p:nvSpPr>
        <p:spPr>
          <a:xfrm>
            <a:off x="437469" y="86842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530CB33D-8C7A-46A7-A75B-26DDDC54B425}"/>
              </a:ext>
            </a:extLst>
          </p:cNvPr>
          <p:cNvSpPr/>
          <p:nvPr/>
        </p:nvSpPr>
        <p:spPr>
          <a:xfrm>
            <a:off x="4821570" y="5471752"/>
            <a:ext cx="7111626" cy="864391"/>
          </a:xfrm>
          <a:prstGeom prst="wedgeRoundRectCallout">
            <a:avLst>
              <a:gd name="adj1" fmla="val -22721"/>
              <a:gd name="adj2" fmla="val -7781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 paredzamo termiņu, kad dati būs pieejami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1A0C8E51-1DDF-40F7-B73E-E2BD398959E8}"/>
              </a:ext>
            </a:extLst>
          </p:cNvPr>
          <p:cNvSpPr/>
          <p:nvPr/>
        </p:nvSpPr>
        <p:spPr>
          <a:xfrm>
            <a:off x="4599710" y="5297680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8653FE2E-7F99-435F-B17A-6BA7419A9EE7}"/>
              </a:ext>
            </a:extLst>
          </p:cNvPr>
          <p:cNvSpPr/>
          <p:nvPr/>
        </p:nvSpPr>
        <p:spPr>
          <a:xfrm>
            <a:off x="4858514" y="243357"/>
            <a:ext cx="3416640" cy="667832"/>
          </a:xfrm>
          <a:prstGeom prst="wedgeRoundRectCallout">
            <a:avLst>
              <a:gd name="adj1" fmla="val 71754"/>
              <a:gd name="adj2" fmla="val 7066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Neaizmirsti ik pa laikam spiest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Save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ievadīto informāciju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8F0C9C47-915D-4D74-8B67-6C61823060C5}"/>
              </a:ext>
            </a:extLst>
          </p:cNvPr>
          <p:cNvSpPr/>
          <p:nvPr/>
        </p:nvSpPr>
        <p:spPr>
          <a:xfrm>
            <a:off x="8888185" y="1070204"/>
            <a:ext cx="1225634" cy="402834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61439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16FBAA2D-57A5-433C-9B91-63538768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969"/>
            <a:ext cx="12192000" cy="5952061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27066412-2F30-4F6F-8E6B-D8E6FE724B75}"/>
              </a:ext>
            </a:extLst>
          </p:cNvPr>
          <p:cNvSpPr/>
          <p:nvPr/>
        </p:nvSpPr>
        <p:spPr>
          <a:xfrm>
            <a:off x="1700416" y="489584"/>
            <a:ext cx="4298535" cy="1216790"/>
          </a:xfrm>
          <a:prstGeom prst="wedgeRoundRectCallout">
            <a:avLst>
              <a:gd name="adj1" fmla="val 19771"/>
              <a:gd name="adj2" fmla="val 7394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Cik ilgi ir paredzēts, ka dati ir atkārtojami izmantojami? Norādi datumu un paskaidrojumu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19D5E226-29EA-434B-A887-ED52529A631A}"/>
              </a:ext>
            </a:extLst>
          </p:cNvPr>
          <p:cNvSpPr/>
          <p:nvPr/>
        </p:nvSpPr>
        <p:spPr>
          <a:xfrm>
            <a:off x="1511663" y="29312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158645BF-A356-4FBF-A3E8-B0A42742FC69}"/>
              </a:ext>
            </a:extLst>
          </p:cNvPr>
          <p:cNvSpPr/>
          <p:nvPr/>
        </p:nvSpPr>
        <p:spPr>
          <a:xfrm>
            <a:off x="550411" y="3956784"/>
            <a:ext cx="3689279" cy="1279531"/>
          </a:xfrm>
          <a:prstGeom prst="wedgeRoundRectCallout">
            <a:avLst>
              <a:gd name="adj1" fmla="val 58002"/>
              <a:gd name="adj2" fmla="val 906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tiks nodrošināta datu kvalitātes kontrole? Atbildi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(Jā)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vai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No (Nē)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un sniedz paskaidrojumu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D4987494-D4E6-4D1C-8250-FFDF4BC1FE78}"/>
              </a:ext>
            </a:extLst>
          </p:cNvPr>
          <p:cNvSpPr/>
          <p:nvPr/>
        </p:nvSpPr>
        <p:spPr>
          <a:xfrm>
            <a:off x="361658" y="3782712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965E738E-A923-4BBC-B5B7-48EC030E9B69}"/>
              </a:ext>
            </a:extLst>
          </p:cNvPr>
          <p:cNvSpPr/>
          <p:nvPr/>
        </p:nvSpPr>
        <p:spPr>
          <a:xfrm>
            <a:off x="8020334" y="4130856"/>
            <a:ext cx="3365517" cy="994128"/>
          </a:xfrm>
          <a:prstGeom prst="wedgeRoundRectCallout">
            <a:avLst>
              <a:gd name="adj1" fmla="val -22475"/>
              <a:gd name="adj2" fmla="val 12460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Sniedz citu būtisku informāciju saistībā ar datu atkārtotu izmantošanu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00B94303-9D8A-4ABD-9352-5C16CFDA6135}"/>
              </a:ext>
            </a:extLst>
          </p:cNvPr>
          <p:cNvSpPr/>
          <p:nvPr/>
        </p:nvSpPr>
        <p:spPr>
          <a:xfrm>
            <a:off x="7831581" y="3956784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278378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72F3D2C-71BE-4CE5-B0A3-694F7725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032"/>
            <a:ext cx="12192000" cy="5669935"/>
          </a:xfrm>
          <a:prstGeom prst="rect">
            <a:avLst/>
          </a:prstGeom>
        </p:spPr>
      </p:pic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A3A0DC8C-86DD-47CE-9D7B-337BDEB9EB62}"/>
              </a:ext>
            </a:extLst>
          </p:cNvPr>
          <p:cNvSpPr/>
          <p:nvPr/>
        </p:nvSpPr>
        <p:spPr>
          <a:xfrm>
            <a:off x="132672" y="1877280"/>
            <a:ext cx="1733073" cy="1551719"/>
          </a:xfrm>
          <a:prstGeom prst="wedgeRoundRectCallout">
            <a:avLst>
              <a:gd name="adj1" fmla="val 57240"/>
              <a:gd name="adj2" fmla="val 8053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Atbildi uz jautājumiem par resursu pieejamību un drošību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E078E4CA-3852-4544-8123-8DB8EFE29A43}"/>
              </a:ext>
            </a:extLst>
          </p:cNvPr>
          <p:cNvSpPr/>
          <p:nvPr/>
        </p:nvSpPr>
        <p:spPr>
          <a:xfrm>
            <a:off x="2013527" y="3454989"/>
            <a:ext cx="1948440" cy="858394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0E8B05C0-9A29-452F-9A6D-6208EE54C511}"/>
              </a:ext>
            </a:extLst>
          </p:cNvPr>
          <p:cNvSpPr/>
          <p:nvPr/>
        </p:nvSpPr>
        <p:spPr>
          <a:xfrm>
            <a:off x="6621673" y="1209260"/>
            <a:ext cx="5180176" cy="1245480"/>
          </a:xfrm>
          <a:prstGeom prst="wedgeRoundRectCallout">
            <a:avLst>
              <a:gd name="adj1" fmla="val 21150"/>
              <a:gd name="adj2" fmla="val 8755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Kā tiks nodrošināta izdevumu segšana, lai nodrošinātu datu atbilstību FAIR principiem projekta īstenošanas laikā? No piedāvātā saraksta izvēlies valūtu (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Euro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368AA0CE-1435-4031-B64B-D8507888430A}"/>
              </a:ext>
            </a:extLst>
          </p:cNvPr>
          <p:cNvSpPr/>
          <p:nvPr/>
        </p:nvSpPr>
        <p:spPr>
          <a:xfrm>
            <a:off x="6432920" y="1035188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D8C7B1F1-F42C-4CAE-8201-0795530A8118}"/>
              </a:ext>
            </a:extLst>
          </p:cNvPr>
          <p:cNvSpPr/>
          <p:nvPr/>
        </p:nvSpPr>
        <p:spPr>
          <a:xfrm>
            <a:off x="4430187" y="5033819"/>
            <a:ext cx="5180175" cy="1096118"/>
          </a:xfrm>
          <a:prstGeom prst="wedgeRoundRectCallout">
            <a:avLst>
              <a:gd name="adj1" fmla="val -20264"/>
              <a:gd name="adj2" fmla="val -8803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Apraksti, vai izdevumus segs projekta, institūcijas vai citi līdzekļi/resursi. Var norādīt vairākus līdzekļu sedzējus</a:t>
            </a:r>
          </a:p>
        </p:txBody>
      </p:sp>
    </p:spTree>
    <p:extLst>
      <p:ext uri="{BB962C8B-B14F-4D97-AF65-F5344CB8AC3E}">
        <p14:creationId xmlns:p14="http://schemas.microsoft.com/office/powerpoint/2010/main" val="1922215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E18373B5-5D0D-4EF7-939E-6CF9580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14"/>
            <a:ext cx="12192000" cy="5685771"/>
          </a:xfrm>
          <a:prstGeom prst="rect">
            <a:avLst/>
          </a:prstGeom>
        </p:spPr>
      </p:pic>
      <p:sp>
        <p:nvSpPr>
          <p:cNvPr id="6" name="Taisnstūris 5">
            <a:extLst>
              <a:ext uri="{FF2B5EF4-FFF2-40B4-BE49-F238E27FC236}">
                <a16:creationId xmlns:a16="http://schemas.microsoft.com/office/drawing/2014/main" id="{2EF795DA-DEE7-4E83-AFE3-4467FBBCA614}"/>
              </a:ext>
            </a:extLst>
          </p:cNvPr>
          <p:cNvSpPr/>
          <p:nvPr/>
        </p:nvSpPr>
        <p:spPr>
          <a:xfrm>
            <a:off x="4913832" y="5349667"/>
            <a:ext cx="6563170" cy="11536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unas burbulis: taisnstūrveida ar noapaļotiem stūriem 7">
            <a:extLst>
              <a:ext uri="{FF2B5EF4-FFF2-40B4-BE49-F238E27FC236}">
                <a16:creationId xmlns:a16="http://schemas.microsoft.com/office/drawing/2014/main" id="{1A134217-E3EC-4A38-A68E-EC1F8E16A5BB}"/>
              </a:ext>
            </a:extLst>
          </p:cNvPr>
          <p:cNvSpPr/>
          <p:nvPr/>
        </p:nvSpPr>
        <p:spPr>
          <a:xfrm>
            <a:off x="7665944" y="3620605"/>
            <a:ext cx="4094926" cy="1245480"/>
          </a:xfrm>
          <a:prstGeom prst="wedgeRoundRectCallout">
            <a:avLst>
              <a:gd name="adj1" fmla="val 21325"/>
              <a:gd name="adj2" fmla="val -8804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kurš ir atbildīgs par datu pārvaldību. Izvēlies vienu no personām, kas norādīta kā šī DPP veidotāja</a:t>
            </a: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6519DAAC-F049-4E91-818E-EF53A531BA54}"/>
              </a:ext>
            </a:extLst>
          </p:cNvPr>
          <p:cNvSpPr/>
          <p:nvPr/>
        </p:nvSpPr>
        <p:spPr>
          <a:xfrm>
            <a:off x="7477191" y="3446533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0" name="Runas burbulis: taisnstūrveida ar noapaļotiem stūriem 9">
            <a:extLst>
              <a:ext uri="{FF2B5EF4-FFF2-40B4-BE49-F238E27FC236}">
                <a16:creationId xmlns:a16="http://schemas.microsoft.com/office/drawing/2014/main" id="{3F94B194-C4D3-46AA-8B12-8535C2CC3DA6}"/>
              </a:ext>
            </a:extLst>
          </p:cNvPr>
          <p:cNvSpPr/>
          <p:nvPr/>
        </p:nvSpPr>
        <p:spPr>
          <a:xfrm>
            <a:off x="1933438" y="5186348"/>
            <a:ext cx="6102198" cy="962393"/>
          </a:xfrm>
          <a:prstGeom prst="wedgeRoundRectCallout">
            <a:avLst>
              <a:gd name="adj1" fmla="val 22793"/>
              <a:gd name="adj2" fmla="val -9424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nepieciešams, īsi apraksti datu pārvaldības uzdevumu sadalījumu starp projekta dalībniekiem</a:t>
            </a:r>
          </a:p>
        </p:txBody>
      </p:sp>
    </p:spTree>
    <p:extLst>
      <p:ext uri="{BB962C8B-B14F-4D97-AF65-F5344CB8AC3E}">
        <p14:creationId xmlns:p14="http://schemas.microsoft.com/office/powerpoint/2010/main" val="2948928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12467AA0-3067-4957-A942-AF2CCE10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283"/>
            <a:ext cx="12192000" cy="5693434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577B47F6-9126-46DB-AB08-3415B816B6B9}"/>
              </a:ext>
            </a:extLst>
          </p:cNvPr>
          <p:cNvSpPr/>
          <p:nvPr/>
        </p:nvSpPr>
        <p:spPr>
          <a:xfrm>
            <a:off x="4819828" y="5956419"/>
            <a:ext cx="6896456" cy="572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70135AD8-6965-4390-B8F0-8407D4D1FEA4}"/>
              </a:ext>
            </a:extLst>
          </p:cNvPr>
          <p:cNvSpPr/>
          <p:nvPr/>
        </p:nvSpPr>
        <p:spPr>
          <a:xfrm>
            <a:off x="4516582" y="4757119"/>
            <a:ext cx="7389091" cy="1245480"/>
          </a:xfrm>
          <a:prstGeom prst="wedgeRoundRectCallout">
            <a:avLst>
              <a:gd name="adj1" fmla="val 21718"/>
              <a:gd name="adj2" fmla="val -8638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Apraksti, kā tiks nodrošināta izdevumu segšana, lai nodrošinātu datu atbilstību FAIR principiem pēc projekta īstenošanas pabeigšanas. Norādi valūtu, ja nepieciešams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7150DFE1-68CC-41D5-94A3-AF0BCF948051}"/>
              </a:ext>
            </a:extLst>
          </p:cNvPr>
          <p:cNvSpPr/>
          <p:nvPr/>
        </p:nvSpPr>
        <p:spPr>
          <a:xfrm>
            <a:off x="4327829" y="4583047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37632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69049217-86A9-413B-9DDA-68671867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235"/>
            <a:ext cx="12192000" cy="5643530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0266562C-4D87-498B-BB9E-5199997AB256}"/>
              </a:ext>
            </a:extLst>
          </p:cNvPr>
          <p:cNvSpPr/>
          <p:nvPr/>
        </p:nvSpPr>
        <p:spPr>
          <a:xfrm>
            <a:off x="3177308" y="5027926"/>
            <a:ext cx="8626763" cy="1222840"/>
          </a:xfrm>
          <a:prstGeom prst="wedgeRoundRectCallout">
            <a:avLst>
              <a:gd name="adj1" fmla="val -23516"/>
              <a:gd name="adj2" fmla="val -6268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Kādi drošības līdzekļi tiks izmantoti datu drošības nodrošināšanai? Izvēlies no saraksta vienu vai vairākus un paskaidro to pielietošanu. Ja izvēlies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Other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sniedz aprakstu</a:t>
            </a: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63CED9E9-2E39-40A9-86F7-9A6820A2C2B9}"/>
              </a:ext>
            </a:extLst>
          </p:cNvPr>
          <p:cNvSpPr/>
          <p:nvPr/>
        </p:nvSpPr>
        <p:spPr>
          <a:xfrm>
            <a:off x="2988555" y="4853854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0F45256A-161C-4133-9865-CC5A7DE43AC8}"/>
              </a:ext>
            </a:extLst>
          </p:cNvPr>
          <p:cNvGrpSpPr/>
          <p:nvPr/>
        </p:nvGrpSpPr>
        <p:grpSpPr>
          <a:xfrm>
            <a:off x="10160433" y="1658940"/>
            <a:ext cx="1888516" cy="1770060"/>
            <a:chOff x="6629626" y="3541249"/>
            <a:chExt cx="1888516" cy="1770060"/>
          </a:xfrm>
        </p:grpSpPr>
        <p:sp>
          <p:nvSpPr>
            <p:cNvPr id="13" name="Taisnstūris: ar noapaļotiem stūriem 12">
              <a:extLst>
                <a:ext uri="{FF2B5EF4-FFF2-40B4-BE49-F238E27FC236}">
                  <a16:creationId xmlns:a16="http://schemas.microsoft.com/office/drawing/2014/main" id="{52C8EEFE-B47C-4BA0-9A65-6FCECE81F686}"/>
                </a:ext>
              </a:extLst>
            </p:cNvPr>
            <p:cNvSpPr/>
            <p:nvPr/>
          </p:nvSpPr>
          <p:spPr>
            <a:xfrm>
              <a:off x="6629626" y="3541249"/>
              <a:ext cx="1888516" cy="17700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47661B-8B8F-4BAF-9F40-69F39EE3F15A}"/>
                </a:ext>
              </a:extLst>
            </p:cNvPr>
            <p:cNvSpPr txBox="1"/>
            <p:nvPr/>
          </p:nvSpPr>
          <p:spPr>
            <a:xfrm>
              <a:off x="6827308" y="3764560"/>
              <a:ext cx="1624163" cy="1323439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lvl="0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Drošības līdzekļi:</a:t>
              </a: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Encryption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IRB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protocol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Firewall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Passwords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Hash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functions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Physical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access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control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  <a:p>
              <a:r>
                <a:rPr lang="lv-LV" sz="1000" dirty="0" err="1">
                  <a:solidFill>
                    <a:srgbClr val="003C4A"/>
                  </a:solidFill>
                  <a:latin typeface="Century Gothic"/>
                </a:rPr>
                <a:t>Other</a:t>
              </a:r>
              <a:endParaRPr lang="lv-LV" sz="1000" dirty="0">
                <a:solidFill>
                  <a:srgbClr val="003C4A"/>
                </a:solidFill>
                <a:latin typeface="Century Gothic"/>
              </a:endParaRPr>
            </a:p>
          </p:txBody>
        </p:sp>
      </p:grpSp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73686712-7CDA-44DC-9EFE-8150B5BDEEEA}"/>
              </a:ext>
            </a:extLst>
          </p:cNvPr>
          <p:cNvSpPr/>
          <p:nvPr/>
        </p:nvSpPr>
        <p:spPr>
          <a:xfrm>
            <a:off x="4636046" y="316011"/>
            <a:ext cx="3416640" cy="667832"/>
          </a:xfrm>
          <a:prstGeom prst="wedgeRoundRectCallout">
            <a:avLst>
              <a:gd name="adj1" fmla="val 84436"/>
              <a:gd name="adj2" fmla="val 7947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Neaizmirsti ik pa laikam spiest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Save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ievadīto informāciju</a:t>
            </a:r>
          </a:p>
        </p:txBody>
      </p:sp>
      <p:sp>
        <p:nvSpPr>
          <p:cNvPr id="16" name="Taisnstūris 15">
            <a:extLst>
              <a:ext uri="{FF2B5EF4-FFF2-40B4-BE49-F238E27FC236}">
                <a16:creationId xmlns:a16="http://schemas.microsoft.com/office/drawing/2014/main" id="{6BDFCABA-A6F2-45E0-B1E5-1E43FBC29BDF}"/>
              </a:ext>
            </a:extLst>
          </p:cNvPr>
          <p:cNvSpPr/>
          <p:nvPr/>
        </p:nvSpPr>
        <p:spPr>
          <a:xfrm>
            <a:off x="8996218" y="1194836"/>
            <a:ext cx="1164215" cy="378372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6112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ttēls 36">
            <a:extLst>
              <a:ext uri="{FF2B5EF4-FFF2-40B4-BE49-F238E27FC236}">
                <a16:creationId xmlns:a16="http://schemas.microsoft.com/office/drawing/2014/main" id="{CC333A35-C341-4550-ABF1-1637AFFF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03" y="3817627"/>
            <a:ext cx="5005686" cy="2763355"/>
          </a:xfrm>
          <a:prstGeom prst="rect">
            <a:avLst/>
          </a:prstGeom>
        </p:spPr>
      </p:pic>
      <p:pic>
        <p:nvPicPr>
          <p:cNvPr id="36" name="Attēls 35">
            <a:extLst>
              <a:ext uri="{FF2B5EF4-FFF2-40B4-BE49-F238E27FC236}">
                <a16:creationId xmlns:a16="http://schemas.microsoft.com/office/drawing/2014/main" id="{38A71972-35C6-4E82-8ED9-25C87B5E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79" y="3789324"/>
            <a:ext cx="5763582" cy="2862225"/>
          </a:xfrm>
          <a:prstGeom prst="rect">
            <a:avLst/>
          </a:prstGeom>
        </p:spPr>
      </p:pic>
      <p:pic>
        <p:nvPicPr>
          <p:cNvPr id="23" name="Attēls 22">
            <a:extLst>
              <a:ext uri="{FF2B5EF4-FFF2-40B4-BE49-F238E27FC236}">
                <a16:creationId xmlns:a16="http://schemas.microsoft.com/office/drawing/2014/main" id="{092A7DB3-BAAD-44F7-9FB6-6D52AD2E8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794" y="973071"/>
            <a:ext cx="4982495" cy="2569156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DA1D64C4-70A8-45EC-A904-05331FDBD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71" y="957618"/>
            <a:ext cx="5763582" cy="2628312"/>
          </a:xfrm>
          <a:prstGeom prst="rect">
            <a:avLst/>
          </a:prstGeom>
        </p:spPr>
      </p:pic>
      <p:sp>
        <p:nvSpPr>
          <p:cNvPr id="4" name="Runas burbulis: taisnstūrveida ar noapaļotiem stūriem 3">
            <a:extLst>
              <a:ext uri="{FF2B5EF4-FFF2-40B4-BE49-F238E27FC236}">
                <a16:creationId xmlns:a16="http://schemas.microsoft.com/office/drawing/2014/main" id="{0B134190-A25E-4B39-840D-A7605958848B}"/>
              </a:ext>
            </a:extLst>
          </p:cNvPr>
          <p:cNvSpPr/>
          <p:nvPr/>
        </p:nvSpPr>
        <p:spPr>
          <a:xfrm>
            <a:off x="778080" y="166760"/>
            <a:ext cx="10641432" cy="637300"/>
          </a:xfrm>
          <a:prstGeom prst="wedgeRoundRectCallout">
            <a:avLst>
              <a:gd name="adj1" fmla="val 49657"/>
              <a:gd name="adj2" fmla="val -707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  <a:ea typeface="+mn-lt"/>
                <a:cs typeface="+mn-lt"/>
              </a:rPr>
              <a:t>Bez autorizācijas var iepazīties ar </a:t>
            </a:r>
            <a:r>
              <a:rPr lang="lv-LV" sz="1600" b="1" dirty="0">
                <a:solidFill>
                  <a:srgbClr val="003C4A"/>
                </a:solidFill>
                <a:latin typeface="Century Gothic"/>
                <a:ea typeface="+mn-lt"/>
                <a:cs typeface="+mn-lt"/>
              </a:rPr>
              <a:t>kopsavilkumiem</a:t>
            </a:r>
            <a:r>
              <a:rPr lang="lv-LV" sz="1600" dirty="0">
                <a:solidFill>
                  <a:srgbClr val="003C4A"/>
                </a:solidFill>
                <a:latin typeface="Century Gothic"/>
                <a:ea typeface="+mn-lt"/>
                <a:cs typeface="+mn-lt"/>
              </a:rPr>
              <a:t> publiski pieejamiem plāniem un datu kopu aprakstiem</a:t>
            </a:r>
            <a:endParaRPr lang="en-US" sz="1600" dirty="0">
              <a:solidFill>
                <a:srgbClr val="003C4A"/>
              </a:solidFill>
              <a:latin typeface="Century Gothic"/>
              <a:ea typeface="+mn-lt"/>
              <a:cs typeface="+mn-lt"/>
            </a:endParaRPr>
          </a:p>
        </p:txBody>
      </p:sp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44090190-C13E-477D-AACB-7DA1ADE933DC}"/>
              </a:ext>
            </a:extLst>
          </p:cNvPr>
          <p:cNvCxnSpPr>
            <a:cxnSpLocks/>
          </p:cNvCxnSpPr>
          <p:nvPr/>
        </p:nvCxnSpPr>
        <p:spPr>
          <a:xfrm>
            <a:off x="327171" y="3671588"/>
            <a:ext cx="11543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F9C8EDB8-617C-4AC2-9CF2-A72C621C1992}"/>
              </a:ext>
            </a:extLst>
          </p:cNvPr>
          <p:cNvSpPr/>
          <p:nvPr/>
        </p:nvSpPr>
        <p:spPr>
          <a:xfrm>
            <a:off x="353773" y="1759305"/>
            <a:ext cx="998992" cy="229302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17A38E92-7CA2-4D81-BD81-66789079BD94}"/>
              </a:ext>
            </a:extLst>
          </p:cNvPr>
          <p:cNvCxnSpPr>
            <a:cxnSpLocks/>
          </p:cNvCxnSpPr>
          <p:nvPr/>
        </p:nvCxnSpPr>
        <p:spPr>
          <a:xfrm>
            <a:off x="6224631" y="1031846"/>
            <a:ext cx="0" cy="2516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56ACEC90-A7D8-4ABA-9099-70B5CE85876D}"/>
              </a:ext>
            </a:extLst>
          </p:cNvPr>
          <p:cNvSpPr/>
          <p:nvPr/>
        </p:nvSpPr>
        <p:spPr>
          <a:xfrm>
            <a:off x="1761392" y="1932980"/>
            <a:ext cx="4092430" cy="1600202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58E3B87A-ED02-470C-AC33-BF92BA825A52}"/>
              </a:ext>
            </a:extLst>
          </p:cNvPr>
          <p:cNvSpPr/>
          <p:nvPr/>
        </p:nvSpPr>
        <p:spPr>
          <a:xfrm>
            <a:off x="7219953" y="1231577"/>
            <a:ext cx="4199559" cy="2287290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unas burbulis: taisnstūrveida ar noapaļotiem stūriem 20">
            <a:extLst>
              <a:ext uri="{FF2B5EF4-FFF2-40B4-BE49-F238E27FC236}">
                <a16:creationId xmlns:a16="http://schemas.microsoft.com/office/drawing/2014/main" id="{2BB6B70E-C1E6-406B-B61F-714EF53DBDA9}"/>
              </a:ext>
            </a:extLst>
          </p:cNvPr>
          <p:cNvSpPr/>
          <p:nvPr/>
        </p:nvSpPr>
        <p:spPr>
          <a:xfrm>
            <a:off x="10480532" y="2375222"/>
            <a:ext cx="1310772" cy="682306"/>
          </a:xfrm>
          <a:prstGeom prst="wedgeRoundRectCallout">
            <a:avLst>
              <a:gd name="adj1" fmla="val -78722"/>
              <a:gd name="adj2" fmla="val 1890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Plāna kopsavilkums</a:t>
            </a:r>
            <a:endParaRPr lang="lv-LV" sz="1300" b="1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2283F1A4-1091-4C83-A46E-2A06C234505F}"/>
              </a:ext>
            </a:extLst>
          </p:cNvPr>
          <p:cNvSpPr/>
          <p:nvPr/>
        </p:nvSpPr>
        <p:spPr>
          <a:xfrm>
            <a:off x="11602551" y="2158322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9D0873AA-1A1C-4F50-87C0-9910B9F70DB8}"/>
              </a:ext>
            </a:extLst>
          </p:cNvPr>
          <p:cNvSpPr/>
          <p:nvPr/>
        </p:nvSpPr>
        <p:spPr>
          <a:xfrm>
            <a:off x="353773" y="4846237"/>
            <a:ext cx="998992" cy="229302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860545FC-9581-4E87-8037-A796C440618B}"/>
              </a:ext>
            </a:extLst>
          </p:cNvPr>
          <p:cNvSpPr/>
          <p:nvPr/>
        </p:nvSpPr>
        <p:spPr>
          <a:xfrm>
            <a:off x="1779864" y="5403907"/>
            <a:ext cx="4092430" cy="1133604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unas burbulis: taisnstūrveida ar noapaļotiem stūriem 29">
            <a:extLst>
              <a:ext uri="{FF2B5EF4-FFF2-40B4-BE49-F238E27FC236}">
                <a16:creationId xmlns:a16="http://schemas.microsoft.com/office/drawing/2014/main" id="{FFAADC23-54A9-495B-AEDD-7E39AAB74E6A}"/>
              </a:ext>
            </a:extLst>
          </p:cNvPr>
          <p:cNvSpPr/>
          <p:nvPr/>
        </p:nvSpPr>
        <p:spPr>
          <a:xfrm>
            <a:off x="3762531" y="4583195"/>
            <a:ext cx="2243641" cy="682306"/>
          </a:xfrm>
          <a:prstGeom prst="wedgeRoundRectCallout">
            <a:avLst>
              <a:gd name="adj1" fmla="val -21540"/>
              <a:gd name="adj2" fmla="val 8389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Spied uz apraksta, lai atvērtu tā kopsavilkumu</a:t>
            </a:r>
            <a:endParaRPr lang="lv-LV" sz="13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31" name="Taisnstūris 30">
            <a:extLst>
              <a:ext uri="{FF2B5EF4-FFF2-40B4-BE49-F238E27FC236}">
                <a16:creationId xmlns:a16="http://schemas.microsoft.com/office/drawing/2014/main" id="{D35546D6-B58D-4D57-A2E0-99029848E0CF}"/>
              </a:ext>
            </a:extLst>
          </p:cNvPr>
          <p:cNvSpPr/>
          <p:nvPr/>
        </p:nvSpPr>
        <p:spPr>
          <a:xfrm>
            <a:off x="3530368" y="444549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34" name="Taisnstūris 33">
            <a:extLst>
              <a:ext uri="{FF2B5EF4-FFF2-40B4-BE49-F238E27FC236}">
                <a16:creationId xmlns:a16="http://schemas.microsoft.com/office/drawing/2014/main" id="{8A031F27-E1EC-41BA-A562-0569303A1212}"/>
              </a:ext>
            </a:extLst>
          </p:cNvPr>
          <p:cNvSpPr/>
          <p:nvPr/>
        </p:nvSpPr>
        <p:spPr>
          <a:xfrm>
            <a:off x="7227480" y="4109067"/>
            <a:ext cx="4192032" cy="2542480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5" name="Taisns savienotājs 34">
            <a:extLst>
              <a:ext uri="{FF2B5EF4-FFF2-40B4-BE49-F238E27FC236}">
                <a16:creationId xmlns:a16="http://schemas.microsoft.com/office/drawing/2014/main" id="{728497A1-C252-41AF-AFF7-7973219FAA2B}"/>
              </a:ext>
            </a:extLst>
          </p:cNvPr>
          <p:cNvCxnSpPr>
            <a:cxnSpLocks/>
          </p:cNvCxnSpPr>
          <p:nvPr/>
        </p:nvCxnSpPr>
        <p:spPr>
          <a:xfrm>
            <a:off x="6224631" y="3786239"/>
            <a:ext cx="0" cy="29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nas burbulis: taisnstūrveida ar noapaļotiem stūriem 16">
            <a:extLst>
              <a:ext uri="{FF2B5EF4-FFF2-40B4-BE49-F238E27FC236}">
                <a16:creationId xmlns:a16="http://schemas.microsoft.com/office/drawing/2014/main" id="{8219121A-E46B-4255-B66E-0F2A7E4EDD3D}"/>
              </a:ext>
            </a:extLst>
          </p:cNvPr>
          <p:cNvSpPr/>
          <p:nvPr/>
        </p:nvSpPr>
        <p:spPr>
          <a:xfrm>
            <a:off x="3608510" y="1260152"/>
            <a:ext cx="2397662" cy="587170"/>
          </a:xfrm>
          <a:prstGeom prst="wedgeRoundRectCallout">
            <a:avLst>
              <a:gd name="adj1" fmla="val -21130"/>
              <a:gd name="adj2" fmla="val 8020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Spied uz plāna, lai atvērtu tā kopsavilkumu</a:t>
            </a:r>
            <a:endParaRPr lang="lv-LV" sz="13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0D912045-9F0C-46AF-A39F-A77DF841AEB0}"/>
              </a:ext>
            </a:extLst>
          </p:cNvPr>
          <p:cNvSpPr/>
          <p:nvPr/>
        </p:nvSpPr>
        <p:spPr>
          <a:xfrm>
            <a:off x="3333769" y="1071993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32" name="Runas burbulis: taisnstūrveida ar noapaļotiem stūriem 31">
            <a:extLst>
              <a:ext uri="{FF2B5EF4-FFF2-40B4-BE49-F238E27FC236}">
                <a16:creationId xmlns:a16="http://schemas.microsoft.com/office/drawing/2014/main" id="{2A24678D-98F1-4588-B9EB-B84F05D2A217}"/>
              </a:ext>
            </a:extLst>
          </p:cNvPr>
          <p:cNvSpPr/>
          <p:nvPr/>
        </p:nvSpPr>
        <p:spPr>
          <a:xfrm>
            <a:off x="10530715" y="5389859"/>
            <a:ext cx="1381294" cy="682306"/>
          </a:xfrm>
          <a:prstGeom prst="wedgeRoundRectCallout">
            <a:avLst>
              <a:gd name="adj1" fmla="val -74838"/>
              <a:gd name="adj2" fmla="val 789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Apraksta kopsavilkums</a:t>
            </a:r>
            <a:endParaRPr lang="lv-LV" sz="1300" b="1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33" name="Taisnstūris 32">
            <a:extLst>
              <a:ext uri="{FF2B5EF4-FFF2-40B4-BE49-F238E27FC236}">
                <a16:creationId xmlns:a16="http://schemas.microsoft.com/office/drawing/2014/main" id="{4F6EF250-D87C-48E5-A40A-DF3331BA9095}"/>
              </a:ext>
            </a:extLst>
          </p:cNvPr>
          <p:cNvSpPr/>
          <p:nvPr/>
        </p:nvSpPr>
        <p:spPr>
          <a:xfrm>
            <a:off x="11681668" y="518950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27089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B065E8F-0011-4F89-B61C-B58367A95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889"/>
            <a:ext cx="12192000" cy="5870222"/>
          </a:xfrm>
          <a:prstGeom prst="rect">
            <a:avLst/>
          </a:prstGeom>
        </p:spPr>
      </p:pic>
      <p:sp>
        <p:nvSpPr>
          <p:cNvPr id="5" name="Runas burbulis: taisnstūrveida ar noapaļotiem stūriem 4">
            <a:extLst>
              <a:ext uri="{FF2B5EF4-FFF2-40B4-BE49-F238E27FC236}">
                <a16:creationId xmlns:a16="http://schemas.microsoft.com/office/drawing/2014/main" id="{F008BEC3-5157-47DC-865D-17C046789C43}"/>
              </a:ext>
            </a:extLst>
          </p:cNvPr>
          <p:cNvSpPr/>
          <p:nvPr/>
        </p:nvSpPr>
        <p:spPr>
          <a:xfrm>
            <a:off x="6578353" y="976544"/>
            <a:ext cx="5460608" cy="1251751"/>
          </a:xfrm>
          <a:prstGeom prst="wedgeRoundRectCallout">
            <a:avLst>
              <a:gd name="adj1" fmla="val 21607"/>
              <a:gd name="adj2" fmla="val 12151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Vai pastāv ētiska rakstura vai tiesiski ierobežojumi, kas ietekmē datu vākšanu un izplatīšanu?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norādi ierobežojumu aprakstu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5C69D977-9AA9-4E37-964F-31D81BB4F84F}"/>
              </a:ext>
            </a:extLst>
          </p:cNvPr>
          <p:cNvSpPr/>
          <p:nvPr/>
        </p:nvSpPr>
        <p:spPr>
          <a:xfrm>
            <a:off x="6389600" y="802472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E635E52B-8320-4059-8494-6A5F11EE45C2}"/>
              </a:ext>
            </a:extLst>
          </p:cNvPr>
          <p:cNvSpPr/>
          <p:nvPr/>
        </p:nvSpPr>
        <p:spPr>
          <a:xfrm>
            <a:off x="1459910" y="4781812"/>
            <a:ext cx="3111775" cy="1245480"/>
          </a:xfrm>
          <a:prstGeom prst="wedgeRoundRectCallout">
            <a:avLst>
              <a:gd name="adj1" fmla="val 60018"/>
              <a:gd name="adj2" fmla="val 514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ir nepieciešama ētikas komisijas atļauja datu vākšanai un apstrādei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9C3AA75A-7926-4F8F-BF3D-0A401AADC043}"/>
              </a:ext>
            </a:extLst>
          </p:cNvPr>
          <p:cNvSpPr/>
          <p:nvPr/>
        </p:nvSpPr>
        <p:spPr>
          <a:xfrm>
            <a:off x="1271157" y="4607740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964052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3327FFC-08D0-4247-B48F-EC5929D2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659"/>
            <a:ext cx="12192000" cy="5862681"/>
          </a:xfrm>
          <a:prstGeom prst="rect">
            <a:avLst/>
          </a:prstGeom>
        </p:spPr>
      </p:pic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80653AAA-6AA2-4220-B677-DA96A772D81A}"/>
              </a:ext>
            </a:extLst>
          </p:cNvPr>
          <p:cNvSpPr/>
          <p:nvPr/>
        </p:nvSpPr>
        <p:spPr>
          <a:xfrm>
            <a:off x="934898" y="1155352"/>
            <a:ext cx="3851738" cy="1380479"/>
          </a:xfrm>
          <a:prstGeom prst="wedgeRoundRectCallout">
            <a:avLst>
              <a:gd name="adj1" fmla="val 55197"/>
              <a:gd name="adj2" fmla="val 3313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ir saņemta informēta piekrišana datu kopīgošanai un ilgtermiņa uzglabāšanai, ja projekta gaitā tiek iegūti personas dati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C4B8AEB-F3AF-4AC7-838A-570DB373DF03}"/>
              </a:ext>
            </a:extLst>
          </p:cNvPr>
          <p:cNvSpPr/>
          <p:nvPr/>
        </p:nvSpPr>
        <p:spPr>
          <a:xfrm>
            <a:off x="791996" y="1009090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E8FCD5F3-D42F-49C8-B1DC-E577368275A7}"/>
              </a:ext>
            </a:extLst>
          </p:cNvPr>
          <p:cNvSpPr/>
          <p:nvPr/>
        </p:nvSpPr>
        <p:spPr>
          <a:xfrm>
            <a:off x="938297" y="2913093"/>
            <a:ext cx="3851738" cy="885802"/>
          </a:xfrm>
          <a:prstGeom prst="wedgeRoundRectCallout">
            <a:avLst>
              <a:gd name="adj1" fmla="val 54632"/>
              <a:gd name="adj2" fmla="val 839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ievāktie/radītie dati satur personas datus/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sensitīvu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informāciju</a:t>
            </a:r>
            <a:endParaRPr lang="lv-LV" sz="1600" b="1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867C7B15-2554-4EF3-AA80-8F2B37A9E6EC}"/>
              </a:ext>
            </a:extLst>
          </p:cNvPr>
          <p:cNvSpPr/>
          <p:nvPr/>
        </p:nvSpPr>
        <p:spPr>
          <a:xfrm>
            <a:off x="791997" y="2739021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9662CC42-6FF2-4990-96F0-A8404F56AB71}"/>
              </a:ext>
            </a:extLst>
          </p:cNvPr>
          <p:cNvSpPr/>
          <p:nvPr/>
        </p:nvSpPr>
        <p:spPr>
          <a:xfrm>
            <a:off x="938297" y="4350228"/>
            <a:ext cx="3851738" cy="1944797"/>
          </a:xfrm>
          <a:prstGeom prst="wedgeRoundRectCallout">
            <a:avLst>
              <a:gd name="adj1" fmla="val 55108"/>
              <a:gd name="adj2" fmla="val -3283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Yes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(Jā)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tad apraksti, kādas metodes tiks izmantotas darbam ar šo informāciju. Izvēlies no saraksta vienu vai vairākas pozīcijas.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Ja izvēlies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Other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sniedz šīs metodes raksturojumu</a:t>
            </a: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240D20A4-8313-4D81-84D4-46C58B39F7FC}"/>
              </a:ext>
            </a:extLst>
          </p:cNvPr>
          <p:cNvSpPr/>
          <p:nvPr/>
        </p:nvSpPr>
        <p:spPr>
          <a:xfrm>
            <a:off x="791997" y="417615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AA2A4CB6-2624-43F7-9379-FA404AA50F68}"/>
              </a:ext>
            </a:extLst>
          </p:cNvPr>
          <p:cNvGrpSpPr/>
          <p:nvPr/>
        </p:nvGrpSpPr>
        <p:grpSpPr>
          <a:xfrm>
            <a:off x="8401252" y="4506250"/>
            <a:ext cx="3734010" cy="1845578"/>
            <a:chOff x="1484850" y="1686187"/>
            <a:chExt cx="3536088" cy="1845578"/>
          </a:xfrm>
        </p:grpSpPr>
        <p:sp>
          <p:nvSpPr>
            <p:cNvPr id="16" name="Taisnstūris: ar noapaļotiem stūriem 15">
              <a:extLst>
                <a:ext uri="{FF2B5EF4-FFF2-40B4-BE49-F238E27FC236}">
                  <a16:creationId xmlns:a16="http://schemas.microsoft.com/office/drawing/2014/main" id="{7954CCD0-2C4C-4DA7-8F3F-4B7DE66F8AC5}"/>
                </a:ext>
              </a:extLst>
            </p:cNvPr>
            <p:cNvSpPr/>
            <p:nvPr/>
          </p:nvSpPr>
          <p:spPr>
            <a:xfrm>
              <a:off x="1484850" y="1686187"/>
              <a:ext cx="3397543" cy="18455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392DCE-3A10-4F41-824F-8A7FAE50D512}"/>
                </a:ext>
              </a:extLst>
            </p:cNvPr>
            <p:cNvSpPr txBox="1"/>
            <p:nvPr/>
          </p:nvSpPr>
          <p:spPr>
            <a:xfrm>
              <a:off x="1588826" y="1845070"/>
              <a:ext cx="343211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/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Metodes darbam ar personas/</a:t>
              </a:r>
              <a:r>
                <a:rPr lang="lv-LV" sz="1000" b="1" err="1">
                  <a:solidFill>
                    <a:srgbClr val="003C4A"/>
                  </a:solidFill>
                  <a:latin typeface="Century Gothic"/>
                </a:rPr>
                <a:t>sensitīviem</a:t>
              </a:r>
              <a:r>
                <a:rPr lang="lv-LV" sz="1000" b="1" dirty="0">
                  <a:solidFill>
                    <a:srgbClr val="003C4A"/>
                  </a:solidFill>
                  <a:latin typeface="Century Gothic"/>
                </a:rPr>
                <a:t> datiem:</a:t>
              </a:r>
              <a:r>
                <a:rPr lang="lv-LV" sz="1000" i="1" dirty="0">
                  <a:solidFill>
                    <a:srgbClr val="003C4A"/>
                  </a:solidFill>
                  <a:latin typeface="Century Gothic"/>
                </a:rPr>
                <a:t> </a:t>
              </a: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Anonymising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Privacy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constraints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Data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accompanied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by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informed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consent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statements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Privacy</a:t>
              </a:r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policies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dirty="0">
                  <a:solidFill>
                    <a:srgbClr val="003C4A"/>
                  </a:solidFill>
                  <a:latin typeface="Century Gothic"/>
                </a:rPr>
                <a:t>National </a:t>
              </a:r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laws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pPr lvl="0"/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Pseudonymization</a:t>
              </a:r>
              <a:endParaRPr lang="lv-LV" sz="1000">
                <a:solidFill>
                  <a:srgbClr val="003C4A"/>
                </a:solidFill>
                <a:latin typeface="Century Gothic"/>
              </a:endParaRPr>
            </a:p>
            <a:p>
              <a:r>
                <a:rPr lang="lv-LV" sz="1000" err="1">
                  <a:solidFill>
                    <a:srgbClr val="003C4A"/>
                  </a:solidFill>
                  <a:latin typeface="Century Gothic"/>
                </a:rPr>
                <a:t>Others</a:t>
              </a:r>
              <a:endParaRPr lang="lv-LV" sz="1000" b="1">
                <a:solidFill>
                  <a:srgbClr val="003C4A"/>
                </a:solidFill>
                <a:latin typeface="Century Gothic"/>
              </a:endParaRPr>
            </a:p>
          </p:txBody>
        </p:sp>
      </p:grpSp>
      <p:sp>
        <p:nvSpPr>
          <p:cNvPr id="22" name="Runas burbulis: taisnstūrveida ar noapaļotiem stūriem 21">
            <a:extLst>
              <a:ext uri="{FF2B5EF4-FFF2-40B4-BE49-F238E27FC236}">
                <a16:creationId xmlns:a16="http://schemas.microsoft.com/office/drawing/2014/main" id="{077B5DD3-C04F-4661-A74B-F1991ECC5BAB}"/>
              </a:ext>
            </a:extLst>
          </p:cNvPr>
          <p:cNvSpPr/>
          <p:nvPr/>
        </p:nvSpPr>
        <p:spPr>
          <a:xfrm>
            <a:off x="4549514" y="352697"/>
            <a:ext cx="3851738" cy="656393"/>
          </a:xfrm>
          <a:prstGeom prst="wedgeRoundRectCallout">
            <a:avLst>
              <a:gd name="adj1" fmla="val 65321"/>
              <a:gd name="adj2" fmla="val 6515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Saglabā ievadīto informāciju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lai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finalizētu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datu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kopas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aprakstu</a:t>
            </a:r>
            <a:endParaRPr lang="lv-LV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aisnstūris 22">
            <a:extLst>
              <a:ext uri="{FF2B5EF4-FFF2-40B4-BE49-F238E27FC236}">
                <a16:creationId xmlns:a16="http://schemas.microsoft.com/office/drawing/2014/main" id="{3C44333E-07CF-4BA0-91E3-3B9AC963E117}"/>
              </a:ext>
            </a:extLst>
          </p:cNvPr>
          <p:cNvSpPr/>
          <p:nvPr/>
        </p:nvSpPr>
        <p:spPr>
          <a:xfrm>
            <a:off x="4356855" y="214832"/>
            <a:ext cx="385318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4.</a:t>
            </a: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62E07A16-72C5-4655-AE48-C7A42FFF522D}"/>
              </a:ext>
            </a:extLst>
          </p:cNvPr>
          <p:cNvSpPr/>
          <p:nvPr/>
        </p:nvSpPr>
        <p:spPr>
          <a:xfrm>
            <a:off x="8863824" y="1129226"/>
            <a:ext cx="1325205" cy="451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3338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C122DED8-F7B7-45CD-9D99-20817A0D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362"/>
            <a:ext cx="12192000" cy="5857276"/>
          </a:xfrm>
          <a:prstGeom prst="rect">
            <a:avLst/>
          </a:prstGeom>
        </p:spPr>
      </p:pic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DC69C7A0-4EBC-B563-1BFE-91A0A023C3F4}"/>
              </a:ext>
            </a:extLst>
          </p:cNvPr>
          <p:cNvSpPr/>
          <p:nvPr/>
        </p:nvSpPr>
        <p:spPr>
          <a:xfrm>
            <a:off x="3552905" y="408833"/>
            <a:ext cx="3808677" cy="806013"/>
          </a:xfrm>
          <a:prstGeom prst="wedgeRoundRectCallout">
            <a:avLst>
              <a:gd name="adj1" fmla="val 60906"/>
              <a:gd name="adj2" fmla="val 5116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vēlies, vari eksportēt aprakstu 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PDF, WORD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vai 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XML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formātā</a:t>
            </a:r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9CCEA352-0DBC-4B10-0A9C-DF1C029773C9}"/>
              </a:ext>
            </a:extLst>
          </p:cNvPr>
          <p:cNvSpPr/>
          <p:nvPr/>
        </p:nvSpPr>
        <p:spPr>
          <a:xfrm>
            <a:off x="3682214" y="1918558"/>
            <a:ext cx="6558215" cy="1334316"/>
          </a:xfrm>
          <a:prstGeom prst="wedgeRoundRectCallout">
            <a:avLst>
              <a:gd name="adj1" fmla="val 62793"/>
              <a:gd name="adj2" fmla="val -9149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Kad datu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pārvaldības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plans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ir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gatavs, ir jāapstiprina darba pabeigšana (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Finalize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). Pabeigto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plānu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vairs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nevar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labot. 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Taču jebkurā brīdī vari atcelt darba pabeigšanu, mainot plāna statusu uz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Draft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8" name="Runas burbulis: taisnstūrveida ar noapaļotiem stūriem 6">
            <a:extLst>
              <a:ext uri="{FF2B5EF4-FFF2-40B4-BE49-F238E27FC236}">
                <a16:creationId xmlns:a16="http://schemas.microsoft.com/office/drawing/2014/main" id="{CBD27965-87EC-F124-2DFE-10354CFE8649}"/>
              </a:ext>
            </a:extLst>
          </p:cNvPr>
          <p:cNvSpPr/>
          <p:nvPr/>
        </p:nvSpPr>
        <p:spPr>
          <a:xfrm>
            <a:off x="6478724" y="3712065"/>
            <a:ext cx="5621835" cy="1643721"/>
          </a:xfrm>
          <a:prstGeom prst="wedgeRoundRectCallout">
            <a:avLst>
              <a:gd name="adj1" fmla="val 44341"/>
              <a:gd name="adj2" fmla="val -14205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Kad datu kopas apraksts ir gatavs, 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to var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apstiprinat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(</a:t>
            </a:r>
            <a:r>
              <a:rPr lang="en-US" sz="1600" b="1" dirty="0" err="1">
                <a:solidFill>
                  <a:srgbClr val="003C4A"/>
                </a:solidFill>
                <a:latin typeface="Century Gothic"/>
              </a:rPr>
              <a:t>Finlize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)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atsevšķi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neatkarīgi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no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datu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pārvaldības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plāna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.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Pabeigto aprakstu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ne</a:t>
            </a:r>
            <a:r>
              <a:rPr lang="en-US" sz="1600" b="1" dirty="0">
                <a:solidFill>
                  <a:srgbClr val="003C4A"/>
                </a:solidFill>
                <a:latin typeface="Century Gothic"/>
              </a:rPr>
              <a:t>var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labot. Taču jebkurā brīdī vari atcelt darba pabeigšanu, mainot apraksta statusu uz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Draft</a:t>
            </a:r>
            <a:endParaRPr lang="lv-LV" sz="1600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52141BCD-0668-42C0-A922-F04C619E7FAC}"/>
              </a:ext>
            </a:extLst>
          </p:cNvPr>
          <p:cNvSpPr/>
          <p:nvPr/>
        </p:nvSpPr>
        <p:spPr>
          <a:xfrm>
            <a:off x="11207931" y="1749965"/>
            <a:ext cx="892628" cy="451379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851F1F6-ABA5-4993-B6CF-D53FA6B6AD1D}"/>
              </a:ext>
            </a:extLst>
          </p:cNvPr>
          <p:cNvSpPr/>
          <p:nvPr/>
        </p:nvSpPr>
        <p:spPr>
          <a:xfrm>
            <a:off x="7765869" y="1080463"/>
            <a:ext cx="1010194" cy="451379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noFill/>
            </a:endParaRP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CA0BBB04-1BDC-4B8C-96FB-14D0E31414C5}"/>
              </a:ext>
            </a:extLst>
          </p:cNvPr>
          <p:cNvSpPr/>
          <p:nvPr/>
        </p:nvSpPr>
        <p:spPr>
          <a:xfrm>
            <a:off x="11116078" y="1079892"/>
            <a:ext cx="892628" cy="451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2" name="Runas burbulis: taisnstūrveida ar noapaļotiem stūriem 4">
            <a:extLst>
              <a:ext uri="{FF2B5EF4-FFF2-40B4-BE49-F238E27FC236}">
                <a16:creationId xmlns:a16="http://schemas.microsoft.com/office/drawing/2014/main" id="{7D990A30-29FC-4DBB-9AC2-47CE44087E64}"/>
              </a:ext>
            </a:extLst>
          </p:cNvPr>
          <p:cNvSpPr/>
          <p:nvPr/>
        </p:nvSpPr>
        <p:spPr>
          <a:xfrm>
            <a:off x="1531192" y="5283881"/>
            <a:ext cx="3808677" cy="806013"/>
          </a:xfrm>
          <a:prstGeom prst="wedgeRoundRectCallout">
            <a:avLst>
              <a:gd name="adj1" fmla="val -21408"/>
              <a:gd name="adj2" fmla="val -12224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vēlies, pievieno vēl vienu datu kopas aprakstu</a:t>
            </a: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394F76E3-AD02-444B-A088-B0A6E37F7883}"/>
              </a:ext>
            </a:extLst>
          </p:cNvPr>
          <p:cNvSpPr/>
          <p:nvPr/>
        </p:nvSpPr>
        <p:spPr>
          <a:xfrm>
            <a:off x="2242457" y="4342866"/>
            <a:ext cx="1193074" cy="333637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noFill/>
            </a:endParaRP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5B8BC0B2-3736-496C-8F4B-E7A0D9163D77}"/>
              </a:ext>
            </a:extLst>
          </p:cNvPr>
          <p:cNvSpPr/>
          <p:nvPr/>
        </p:nvSpPr>
        <p:spPr>
          <a:xfrm>
            <a:off x="6345134" y="3537993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64408BAC-91AB-4975-AB73-FAAFF5B8AADF}"/>
              </a:ext>
            </a:extLst>
          </p:cNvPr>
          <p:cNvSpPr/>
          <p:nvPr/>
        </p:nvSpPr>
        <p:spPr>
          <a:xfrm>
            <a:off x="3489555" y="1724167"/>
            <a:ext cx="385318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22039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35C3B7EB-7F1B-4CBF-AA14-77FEBF969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036" y="1413874"/>
            <a:ext cx="4235431" cy="4726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  <a:softEdge rad="0"/>
          </a:effec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1603D237-D47D-417E-BE9D-22EDF7C2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30" y="1405485"/>
            <a:ext cx="3803234" cy="5352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66D4B1F3-3BCB-429C-A35A-A2C6FFCE44ED}"/>
              </a:ext>
            </a:extLst>
          </p:cNvPr>
          <p:cNvSpPr/>
          <p:nvPr/>
        </p:nvSpPr>
        <p:spPr>
          <a:xfrm>
            <a:off x="771355" y="184273"/>
            <a:ext cx="10672225" cy="666753"/>
          </a:xfrm>
          <a:prstGeom prst="wedgeRoundRectCallout">
            <a:avLst>
              <a:gd name="adj1" fmla="val 31630"/>
              <a:gd name="adj2" fmla="val 4693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Submit</a:t>
            </a:r>
            <a:r>
              <a:rPr lang="lv-LV" sz="1600" dirty="0">
                <a:solidFill>
                  <a:srgbClr val="003C4A"/>
                </a:solidFill>
                <a:latin typeface="Century Gothic" panose="020B0502020202020204" pitchFamily="34" charset="0"/>
              </a:rPr>
              <a:t>, lai apstiprinātu plāna pabeigšanu. ARGOS brīdinās, ja nebūs aizpildīti kādi obligātie lauki. Šajā gadījumā pabeigt plānu varēsi, kad ievadīsi trūkstošo informāciju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C844BE1A-DE03-449B-A1DE-353CABC90C49}"/>
              </a:ext>
            </a:extLst>
          </p:cNvPr>
          <p:cNvSpPr/>
          <p:nvPr/>
        </p:nvSpPr>
        <p:spPr>
          <a:xfrm>
            <a:off x="555761" y="133156"/>
            <a:ext cx="385318" cy="348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E309C92C-AF6E-4720-8569-1DE55D77E4AD}"/>
              </a:ext>
            </a:extLst>
          </p:cNvPr>
          <p:cNvSpPr/>
          <p:nvPr/>
        </p:nvSpPr>
        <p:spPr>
          <a:xfrm>
            <a:off x="235389" y="2698585"/>
            <a:ext cx="1502875" cy="2285140"/>
          </a:xfrm>
          <a:prstGeom prst="wedgeRoundRectCallout">
            <a:avLst>
              <a:gd name="adj1" fmla="val 72893"/>
              <a:gd name="adj2" fmla="val -2328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satur divus datu kopu aprakstus. Apraksti ir pabeigti, par ko liecina zaļie karodziņi </a:t>
            </a:r>
          </a:p>
        </p:txBody>
      </p: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81FF89D8-2E97-45B4-B7F0-E0BDC8B2702A}"/>
              </a:ext>
            </a:extLst>
          </p:cNvPr>
          <p:cNvCxnSpPr>
            <a:cxnSpLocks/>
          </p:cNvCxnSpPr>
          <p:nvPr/>
        </p:nvCxnSpPr>
        <p:spPr>
          <a:xfrm>
            <a:off x="6297667" y="985581"/>
            <a:ext cx="0" cy="577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8149D909-EF11-481E-8BAA-904C6DFE22A1}"/>
              </a:ext>
            </a:extLst>
          </p:cNvPr>
          <p:cNvSpPr/>
          <p:nvPr/>
        </p:nvSpPr>
        <p:spPr>
          <a:xfrm>
            <a:off x="4795066" y="5491465"/>
            <a:ext cx="1125900" cy="557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5" name="Taisnstūris 14">
            <a:extLst>
              <a:ext uri="{FF2B5EF4-FFF2-40B4-BE49-F238E27FC236}">
                <a16:creationId xmlns:a16="http://schemas.microsoft.com/office/drawing/2014/main" id="{041029E1-D080-41EA-BEE2-254BEC502FF4}"/>
              </a:ext>
            </a:extLst>
          </p:cNvPr>
          <p:cNvSpPr/>
          <p:nvPr/>
        </p:nvSpPr>
        <p:spPr>
          <a:xfrm>
            <a:off x="9107789" y="6131605"/>
            <a:ext cx="1050200" cy="543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6" name="Runas burbulis: taisnstūrveida ar noapaļotiem stūriem 15">
            <a:extLst>
              <a:ext uri="{FF2B5EF4-FFF2-40B4-BE49-F238E27FC236}">
                <a16:creationId xmlns:a16="http://schemas.microsoft.com/office/drawing/2014/main" id="{EA3F2A84-0D44-49AF-BDBE-42B0BBC523CB}"/>
              </a:ext>
            </a:extLst>
          </p:cNvPr>
          <p:cNvSpPr/>
          <p:nvPr/>
        </p:nvSpPr>
        <p:spPr>
          <a:xfrm>
            <a:off x="10453735" y="3822970"/>
            <a:ext cx="1584356" cy="2580239"/>
          </a:xfrm>
          <a:prstGeom prst="wedgeRoundRectCallout">
            <a:avLst>
              <a:gd name="adj1" fmla="val -74588"/>
              <a:gd name="adj2" fmla="val 175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Gadījumā, ja neesi līdz šim solim pabeidzis datu kopu aprakstus, vari pabeigt tos kopā ar plānu</a:t>
            </a: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C4CEE0F2-8F72-412B-BD9F-75C013F705A4}"/>
              </a:ext>
            </a:extLst>
          </p:cNvPr>
          <p:cNvSpPr/>
          <p:nvPr/>
        </p:nvSpPr>
        <p:spPr>
          <a:xfrm>
            <a:off x="771355" y="932425"/>
            <a:ext cx="5336110" cy="390914"/>
          </a:xfrm>
          <a:prstGeom prst="wedgeRoundRectCallout">
            <a:avLst>
              <a:gd name="adj1" fmla="val 21125"/>
              <a:gd name="adj2" fmla="val 138119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DPP datu kopu apraksti </a:t>
            </a:r>
            <a:r>
              <a:rPr lang="lv-LV" sz="14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ir pabeigti</a:t>
            </a:r>
          </a:p>
        </p:txBody>
      </p:sp>
      <p:sp>
        <p:nvSpPr>
          <p:cNvPr id="18" name="Runas burbulis: taisnstūrveida ar noapaļotiem stūriem 17">
            <a:extLst>
              <a:ext uri="{FF2B5EF4-FFF2-40B4-BE49-F238E27FC236}">
                <a16:creationId xmlns:a16="http://schemas.microsoft.com/office/drawing/2014/main" id="{5A4E4D16-C57C-4753-AA2B-329274F87B6C}"/>
              </a:ext>
            </a:extLst>
          </p:cNvPr>
          <p:cNvSpPr/>
          <p:nvPr/>
        </p:nvSpPr>
        <p:spPr>
          <a:xfrm>
            <a:off x="6439734" y="931767"/>
            <a:ext cx="5003846" cy="390914"/>
          </a:xfrm>
          <a:prstGeom prst="wedgeRoundRectCallout">
            <a:avLst>
              <a:gd name="adj1" fmla="val -21458"/>
              <a:gd name="adj2" fmla="val 116659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 panose="020B0502020202020204" pitchFamily="34" charset="0"/>
              </a:rPr>
              <a:t>DPP datu kopu apraksti </a:t>
            </a:r>
            <a:r>
              <a:rPr lang="lv-LV" sz="1400" b="1" dirty="0">
                <a:solidFill>
                  <a:srgbClr val="003C4A"/>
                </a:solidFill>
                <a:latin typeface="Century Gothic" panose="020B0502020202020204" pitchFamily="34" charset="0"/>
              </a:rPr>
              <a:t>nav pabeigti</a:t>
            </a:r>
          </a:p>
        </p:txBody>
      </p:sp>
    </p:spTree>
    <p:extLst>
      <p:ext uri="{BB962C8B-B14F-4D97-AF65-F5344CB8AC3E}">
        <p14:creationId xmlns:p14="http://schemas.microsoft.com/office/powerpoint/2010/main" val="758335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F359E303-C6CF-400E-BC95-B27AF549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845"/>
            <a:ext cx="12192000" cy="5697949"/>
          </a:xfrm>
          <a:prstGeom prst="rect">
            <a:avLst/>
          </a:prstGeom>
        </p:spPr>
      </p:pic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BD40336C-C17E-4FEF-8316-1A99B4D3E450}"/>
              </a:ext>
            </a:extLst>
          </p:cNvPr>
          <p:cNvSpPr/>
          <p:nvPr/>
        </p:nvSpPr>
        <p:spPr>
          <a:xfrm>
            <a:off x="1311420" y="883211"/>
            <a:ext cx="5201015" cy="756397"/>
          </a:xfrm>
          <a:prstGeom prst="wedgeRoundRectCallout">
            <a:avLst>
              <a:gd name="adj1" fmla="val -54852"/>
              <a:gd name="adj2" fmla="val 9328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Sadaļā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My</a:t>
            </a:r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Plans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atradīsi sev pieejamo plānu sarakstu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56005CAC-1580-4211-9B4E-E273D01A998E}"/>
              </a:ext>
            </a:extLst>
          </p:cNvPr>
          <p:cNvSpPr/>
          <p:nvPr/>
        </p:nvSpPr>
        <p:spPr>
          <a:xfrm>
            <a:off x="526872" y="1972753"/>
            <a:ext cx="692985" cy="345575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D6828B7F-4D88-4535-BE98-9B972DA04C46}"/>
              </a:ext>
            </a:extLst>
          </p:cNvPr>
          <p:cNvSpPr/>
          <p:nvPr/>
        </p:nvSpPr>
        <p:spPr>
          <a:xfrm>
            <a:off x="2306878" y="2923754"/>
            <a:ext cx="9478722" cy="1955219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393C1D69-57E3-412F-860B-BCC472567E1C}"/>
              </a:ext>
            </a:extLst>
          </p:cNvPr>
          <p:cNvSpPr/>
          <p:nvPr/>
        </p:nvSpPr>
        <p:spPr>
          <a:xfrm>
            <a:off x="7298539" y="5643017"/>
            <a:ext cx="4764152" cy="756397"/>
          </a:xfrm>
          <a:prstGeom prst="wedgeRoundRectCallout">
            <a:avLst>
              <a:gd name="adj1" fmla="val 20568"/>
              <a:gd name="adj2" fmla="val -14825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Spied, lai atvērtu plāna kopsavilkuma skatu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3E7C702A-434D-47DC-8F29-5EC9B54CCD67}"/>
              </a:ext>
            </a:extLst>
          </p:cNvPr>
          <p:cNvSpPr/>
          <p:nvPr/>
        </p:nvSpPr>
        <p:spPr>
          <a:xfrm>
            <a:off x="2306878" y="5003027"/>
            <a:ext cx="4914550" cy="43719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noFill/>
            </a:endParaRP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7748E0CF-0249-4404-80F2-4CCC1E1A12B8}"/>
              </a:ext>
            </a:extLst>
          </p:cNvPr>
          <p:cNvSpPr/>
          <p:nvPr/>
        </p:nvSpPr>
        <p:spPr>
          <a:xfrm>
            <a:off x="526872" y="5643018"/>
            <a:ext cx="6642358" cy="756397"/>
          </a:xfrm>
          <a:prstGeom prst="wedgeRoundRectCallout">
            <a:avLst>
              <a:gd name="adj1" fmla="val 21761"/>
              <a:gd name="adj2" fmla="val -8669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Plānu var eksportēt, dzēst, dublēt, pievienot tam lietotājus vai jauno versiju. Nepabeigtajam plānam var pievienot jaunus datu kopu aprakstus</a:t>
            </a:r>
          </a:p>
        </p:txBody>
      </p:sp>
      <p:sp>
        <p:nvSpPr>
          <p:cNvPr id="15" name="Runas burbulis: taisnstūrveida ar noapaļotiem stūriem 5">
            <a:extLst>
              <a:ext uri="{FF2B5EF4-FFF2-40B4-BE49-F238E27FC236}">
                <a16:creationId xmlns:a16="http://schemas.microsoft.com/office/drawing/2014/main" id="{99815661-8808-2CF2-A75C-3190F6FE90EA}"/>
              </a:ext>
            </a:extLst>
          </p:cNvPr>
          <p:cNvSpPr/>
          <p:nvPr/>
        </p:nvSpPr>
        <p:spPr>
          <a:xfrm>
            <a:off x="8578049" y="1216356"/>
            <a:ext cx="2586934" cy="756397"/>
          </a:xfrm>
          <a:prstGeom prst="wedgeRoundRectCallout">
            <a:avLst>
              <a:gd name="adj1" fmla="val 70632"/>
              <a:gd name="adj2" fmla="val 3901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 uz ikonas, 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lai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izvērstu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filtru</a:t>
            </a:r>
            <a:r>
              <a:rPr lang="en-US" sz="14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logu</a:t>
            </a:r>
            <a:endParaRPr lang="lv-LV" sz="1400" b="1" dirty="0">
              <a:solidFill>
                <a:srgbClr val="003C4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66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F53E8FFC-2B30-4D71-BF80-90FDEE768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4" y="791244"/>
            <a:ext cx="11421358" cy="5927956"/>
          </a:xfrm>
          <a:prstGeom prst="rect">
            <a:avLst/>
          </a:prstGeom>
        </p:spPr>
      </p:pic>
      <p:sp>
        <p:nvSpPr>
          <p:cNvPr id="8" name="Runas burbulis: taisnstūrveida ar noapaļotiem stūriem 4">
            <a:extLst>
              <a:ext uri="{FF2B5EF4-FFF2-40B4-BE49-F238E27FC236}">
                <a16:creationId xmlns:a16="http://schemas.microsoft.com/office/drawing/2014/main" id="{5B11DAD0-36C0-B31E-EA42-5BA5B70474DE}"/>
              </a:ext>
            </a:extLst>
          </p:cNvPr>
          <p:cNvSpPr/>
          <p:nvPr/>
        </p:nvSpPr>
        <p:spPr>
          <a:xfrm>
            <a:off x="385894" y="138800"/>
            <a:ext cx="11421358" cy="515541"/>
          </a:xfrm>
          <a:prstGeom prst="wedgeRoundRectCallout">
            <a:avLst>
              <a:gd name="adj1" fmla="val -20065"/>
              <a:gd name="adj2" fmla="val 3802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Datu pārvaldības plāna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kopsavilkuma skats. Plāns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pirms pabeigšanas</a:t>
            </a:r>
          </a:p>
        </p:txBody>
      </p:sp>
      <p:sp>
        <p:nvSpPr>
          <p:cNvPr id="17" name="Runas burbulis: taisnstūrveida ar noapaļotiem stūriem 16">
            <a:extLst>
              <a:ext uri="{FF2B5EF4-FFF2-40B4-BE49-F238E27FC236}">
                <a16:creationId xmlns:a16="http://schemas.microsoft.com/office/drawing/2014/main" id="{E7D197F8-2E47-4553-9A5C-3BA9C393048A}"/>
              </a:ext>
            </a:extLst>
          </p:cNvPr>
          <p:cNvSpPr/>
          <p:nvPr/>
        </p:nvSpPr>
        <p:spPr>
          <a:xfrm>
            <a:off x="9445051" y="794327"/>
            <a:ext cx="2361055" cy="701592"/>
          </a:xfrm>
          <a:prstGeom prst="wedgeRoundRectCallout">
            <a:avLst>
              <a:gd name="adj1" fmla="val 13234"/>
              <a:gd name="adj2" fmla="val 8562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DPP var eksportēt </a:t>
            </a:r>
            <a:r>
              <a:rPr lang="lv-LV" sz="1300" i="1" dirty="0">
                <a:solidFill>
                  <a:srgbClr val="003C4A"/>
                </a:solidFill>
                <a:latin typeface="Century Gothic" panose="020B0502020202020204" pitchFamily="34" charset="0"/>
              </a:rPr>
              <a:t>PDF, WORD, RDA JSON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vai </a:t>
            </a:r>
            <a:r>
              <a:rPr lang="lv-LV" sz="1300" i="1" dirty="0">
                <a:solidFill>
                  <a:srgbClr val="003C4A"/>
                </a:solidFill>
                <a:latin typeface="Century Gothic" panose="020B0502020202020204" pitchFamily="34" charset="0"/>
              </a:rPr>
              <a:t>XML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formātā, kopēt vai dzēst</a:t>
            </a:r>
          </a:p>
        </p:txBody>
      </p:sp>
      <p:sp>
        <p:nvSpPr>
          <p:cNvPr id="28" name="Taisnstūris 27">
            <a:extLst>
              <a:ext uri="{FF2B5EF4-FFF2-40B4-BE49-F238E27FC236}">
                <a16:creationId xmlns:a16="http://schemas.microsoft.com/office/drawing/2014/main" id="{007E8DF1-CA33-4037-9251-920F37140619}"/>
              </a:ext>
            </a:extLst>
          </p:cNvPr>
          <p:cNvSpPr/>
          <p:nvPr/>
        </p:nvSpPr>
        <p:spPr>
          <a:xfrm>
            <a:off x="8747143" y="2223734"/>
            <a:ext cx="1769164" cy="24712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9" name="Runas burbulis: taisnstūrveida ar noapaļotiem stūriem 28">
            <a:extLst>
              <a:ext uri="{FF2B5EF4-FFF2-40B4-BE49-F238E27FC236}">
                <a16:creationId xmlns:a16="http://schemas.microsoft.com/office/drawing/2014/main" id="{9747F2AF-9E7F-4EC4-84CA-DC2FA7EC62C1}"/>
              </a:ext>
            </a:extLst>
          </p:cNvPr>
          <p:cNvSpPr/>
          <p:nvPr/>
        </p:nvSpPr>
        <p:spPr>
          <a:xfrm>
            <a:off x="10783650" y="3572760"/>
            <a:ext cx="1022456" cy="1023455"/>
          </a:xfrm>
          <a:prstGeom prst="wedgeRoundRectCallout">
            <a:avLst>
              <a:gd name="adj1" fmla="val -75699"/>
              <a:gd name="adj2" fmla="val 901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DPP lietotāji un viņu lomas</a:t>
            </a:r>
          </a:p>
        </p:txBody>
      </p:sp>
      <p:sp>
        <p:nvSpPr>
          <p:cNvPr id="32" name="Taisnstūris 31">
            <a:extLst>
              <a:ext uri="{FF2B5EF4-FFF2-40B4-BE49-F238E27FC236}">
                <a16:creationId xmlns:a16="http://schemas.microsoft.com/office/drawing/2014/main" id="{1F7980BF-4290-4997-A35D-CC13B9332DDA}"/>
              </a:ext>
            </a:extLst>
          </p:cNvPr>
          <p:cNvSpPr/>
          <p:nvPr/>
        </p:nvSpPr>
        <p:spPr>
          <a:xfrm>
            <a:off x="2329166" y="5184637"/>
            <a:ext cx="5257702" cy="1023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33" name="Runas burbulis: taisnstūrveida ar noapaļotiem stūriem 32">
            <a:extLst>
              <a:ext uri="{FF2B5EF4-FFF2-40B4-BE49-F238E27FC236}">
                <a16:creationId xmlns:a16="http://schemas.microsoft.com/office/drawing/2014/main" id="{FF5ECD7A-155C-4D4D-A1CE-6798859A5704}"/>
              </a:ext>
            </a:extLst>
          </p:cNvPr>
          <p:cNvSpPr/>
          <p:nvPr/>
        </p:nvSpPr>
        <p:spPr>
          <a:xfrm>
            <a:off x="256292" y="5184637"/>
            <a:ext cx="1903138" cy="755024"/>
          </a:xfrm>
          <a:prstGeom prst="wedgeRoundRectCallout">
            <a:avLst>
              <a:gd name="adj1" fmla="val 58728"/>
              <a:gd name="adj2" fmla="val 2100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DPP satur šādus datu kopu aprakstus</a:t>
            </a:r>
          </a:p>
        </p:txBody>
      </p:sp>
      <p:sp>
        <p:nvSpPr>
          <p:cNvPr id="34" name="Runas burbulis: taisnstūrveida ar noapaļotiem stūriem 33">
            <a:extLst>
              <a:ext uri="{FF2B5EF4-FFF2-40B4-BE49-F238E27FC236}">
                <a16:creationId xmlns:a16="http://schemas.microsoft.com/office/drawing/2014/main" id="{3628B455-3432-4BB0-A607-D44C66BE2B3F}"/>
              </a:ext>
            </a:extLst>
          </p:cNvPr>
          <p:cNvSpPr/>
          <p:nvPr/>
        </p:nvSpPr>
        <p:spPr>
          <a:xfrm>
            <a:off x="8445966" y="5562149"/>
            <a:ext cx="2960878" cy="1023456"/>
          </a:xfrm>
          <a:prstGeom prst="wedgeRoundRectCallout">
            <a:avLst>
              <a:gd name="adj1" fmla="val -22608"/>
              <a:gd name="adj2" fmla="val -9612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Uzaicināt lietotājus darbam ar plānu. Var piešķirt lietotājiem tiesības piekļūt plānam vai tā daļai</a:t>
            </a:r>
          </a:p>
        </p:txBody>
      </p:sp>
      <p:sp>
        <p:nvSpPr>
          <p:cNvPr id="36" name="Runas burbulis: taisnstūrveida ar noapaļotiem stūriem 35">
            <a:extLst>
              <a:ext uri="{FF2B5EF4-FFF2-40B4-BE49-F238E27FC236}">
                <a16:creationId xmlns:a16="http://schemas.microsoft.com/office/drawing/2014/main" id="{B6848F87-FECE-4A11-B69E-815EB7B911BC}"/>
              </a:ext>
            </a:extLst>
          </p:cNvPr>
          <p:cNvSpPr/>
          <p:nvPr/>
        </p:nvSpPr>
        <p:spPr>
          <a:xfrm>
            <a:off x="384748" y="783734"/>
            <a:ext cx="2031124" cy="768416"/>
          </a:xfrm>
          <a:prstGeom prst="wedgeRoundRectCallout">
            <a:avLst>
              <a:gd name="adj1" fmla="val 49252"/>
              <a:gd name="adj2" fmla="val 850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ARGOS sistēmā ir apzīmēts ar zaļu krāsu</a:t>
            </a:r>
          </a:p>
        </p:txBody>
      </p:sp>
      <p:sp>
        <p:nvSpPr>
          <p:cNvPr id="37" name="Runas burbulis: taisnstūrveida ar noapaļotiem stūriem 36">
            <a:extLst>
              <a:ext uri="{FF2B5EF4-FFF2-40B4-BE49-F238E27FC236}">
                <a16:creationId xmlns:a16="http://schemas.microsoft.com/office/drawing/2014/main" id="{166E3A82-7840-43E6-8A07-F10F557F98DF}"/>
              </a:ext>
            </a:extLst>
          </p:cNvPr>
          <p:cNvSpPr/>
          <p:nvPr/>
        </p:nvSpPr>
        <p:spPr>
          <a:xfrm>
            <a:off x="3306618" y="1589094"/>
            <a:ext cx="3646841" cy="628349"/>
          </a:xfrm>
          <a:prstGeom prst="wedgeRoundRectCallout">
            <a:avLst>
              <a:gd name="adj1" fmla="val 58153"/>
              <a:gd name="adj2" fmla="val 433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Plāna versija. Var izvēlēties DPP versiju, ko vēlies apskatīties</a:t>
            </a:r>
          </a:p>
        </p:txBody>
      </p:sp>
      <p:sp>
        <p:nvSpPr>
          <p:cNvPr id="38" name="Taisnstūris 37">
            <a:extLst>
              <a:ext uri="{FF2B5EF4-FFF2-40B4-BE49-F238E27FC236}">
                <a16:creationId xmlns:a16="http://schemas.microsoft.com/office/drawing/2014/main" id="{3B2E5A4E-6D88-4A91-B08E-3B48D76E19E5}"/>
              </a:ext>
            </a:extLst>
          </p:cNvPr>
          <p:cNvSpPr/>
          <p:nvPr/>
        </p:nvSpPr>
        <p:spPr>
          <a:xfrm>
            <a:off x="7277538" y="2116759"/>
            <a:ext cx="1181038" cy="4431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43" name="Runas burbulis: taisnstūrveida ar noapaļotiem stūriem 42">
            <a:extLst>
              <a:ext uri="{FF2B5EF4-FFF2-40B4-BE49-F238E27FC236}">
                <a16:creationId xmlns:a16="http://schemas.microsoft.com/office/drawing/2014/main" id="{663D4437-622D-4E8C-90F4-A3161450A673}"/>
              </a:ext>
            </a:extLst>
          </p:cNvPr>
          <p:cNvSpPr/>
          <p:nvPr/>
        </p:nvSpPr>
        <p:spPr>
          <a:xfrm>
            <a:off x="912820" y="3351451"/>
            <a:ext cx="1156518" cy="580560"/>
          </a:xfrm>
          <a:prstGeom prst="wedgeRoundRectCallout">
            <a:avLst>
              <a:gd name="adj1" fmla="val 81860"/>
              <a:gd name="adj2" fmla="val -1571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nav pabeigts</a:t>
            </a:r>
          </a:p>
        </p:txBody>
      </p:sp>
      <p:sp>
        <p:nvSpPr>
          <p:cNvPr id="44" name="Runas burbulis: taisnstūrveida ar noapaļotiem stūriem 43">
            <a:extLst>
              <a:ext uri="{FF2B5EF4-FFF2-40B4-BE49-F238E27FC236}">
                <a16:creationId xmlns:a16="http://schemas.microsoft.com/office/drawing/2014/main" id="{602CE3ED-01B5-407A-BA21-47753809A6EC}"/>
              </a:ext>
            </a:extLst>
          </p:cNvPr>
          <p:cNvSpPr/>
          <p:nvPr/>
        </p:nvSpPr>
        <p:spPr>
          <a:xfrm>
            <a:off x="4433456" y="812476"/>
            <a:ext cx="3345838" cy="683443"/>
          </a:xfrm>
          <a:prstGeom prst="wedgeRoundRectCallout">
            <a:avLst>
              <a:gd name="adj1" fmla="val 76052"/>
              <a:gd name="adj2" fmla="val 10251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Nepabeigto plānu </a:t>
            </a:r>
            <a:r>
              <a:rPr lang="lv-LV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var rediģēt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. Spied, lai atvērt plāna rediģēšanas skatu</a:t>
            </a:r>
          </a:p>
        </p:txBody>
      </p:sp>
      <p:sp>
        <p:nvSpPr>
          <p:cNvPr id="45" name="Runas burbulis: taisnstūrveida ar noapaļotiem stūriem 19">
            <a:extLst>
              <a:ext uri="{FF2B5EF4-FFF2-40B4-BE49-F238E27FC236}">
                <a16:creationId xmlns:a16="http://schemas.microsoft.com/office/drawing/2014/main" id="{3B199D66-A977-4AB9-8B89-BB0F6B876329}"/>
              </a:ext>
            </a:extLst>
          </p:cNvPr>
          <p:cNvSpPr/>
          <p:nvPr/>
        </p:nvSpPr>
        <p:spPr>
          <a:xfrm>
            <a:off x="7869553" y="791243"/>
            <a:ext cx="1485239" cy="704676"/>
          </a:xfrm>
          <a:prstGeom prst="wedgeRoundRectCallout">
            <a:avLst>
              <a:gd name="adj1" fmla="val 73758"/>
              <a:gd name="adj2" fmla="val 8648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Apstiprināt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vai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pārskatīt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plānu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286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ttēls 22">
            <a:extLst>
              <a:ext uri="{FF2B5EF4-FFF2-40B4-BE49-F238E27FC236}">
                <a16:creationId xmlns:a16="http://schemas.microsoft.com/office/drawing/2014/main" id="{8B700823-423D-40D7-81DE-5104EACC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40" y="843736"/>
            <a:ext cx="11421358" cy="5878520"/>
          </a:xfrm>
          <a:prstGeom prst="rect">
            <a:avLst/>
          </a:prstGeom>
        </p:spPr>
      </p:pic>
      <p:sp>
        <p:nvSpPr>
          <p:cNvPr id="10" name="Runas burbulis: taisnstūrveida ar noapaļotiem stūriem 4">
            <a:extLst>
              <a:ext uri="{FF2B5EF4-FFF2-40B4-BE49-F238E27FC236}">
                <a16:creationId xmlns:a16="http://schemas.microsoft.com/office/drawing/2014/main" id="{363FBA29-E5F5-CD0D-D706-13CF820B53EF}"/>
              </a:ext>
            </a:extLst>
          </p:cNvPr>
          <p:cNvSpPr/>
          <p:nvPr/>
        </p:nvSpPr>
        <p:spPr>
          <a:xfrm>
            <a:off x="385894" y="138800"/>
            <a:ext cx="11421358" cy="515541"/>
          </a:xfrm>
          <a:prstGeom prst="wedgeRoundRectCallout">
            <a:avLst>
              <a:gd name="adj1" fmla="val -19903"/>
              <a:gd name="adj2" fmla="val 4519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Datu pārvaldības plāna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kopsavilkuma skats. Plāns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entury Gothic"/>
              </a:rPr>
              <a:t>p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ē</a:t>
            </a:r>
            <a:r>
              <a:rPr lang="en-US" sz="1600" dirty="0">
                <a:solidFill>
                  <a:srgbClr val="FF0000"/>
                </a:solidFill>
                <a:latin typeface="Century Gothic"/>
              </a:rPr>
              <a:t>c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 pabeigšanas</a:t>
            </a:r>
          </a:p>
        </p:txBody>
      </p: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1CA174B4-E229-418E-A81D-828557363BDE}"/>
              </a:ext>
            </a:extLst>
          </p:cNvPr>
          <p:cNvSpPr/>
          <p:nvPr/>
        </p:nvSpPr>
        <p:spPr>
          <a:xfrm>
            <a:off x="9899586" y="775987"/>
            <a:ext cx="1878812" cy="701592"/>
          </a:xfrm>
          <a:prstGeom prst="wedgeRoundRectCallout">
            <a:avLst>
              <a:gd name="adj1" fmla="val -11527"/>
              <a:gd name="adj2" fmla="val 9210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DPP var eksportēt, kopēt vai dzēst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CB0A1FAA-8631-479F-BB32-D337FD0DCB2C}"/>
              </a:ext>
            </a:extLst>
          </p:cNvPr>
          <p:cNvSpPr/>
          <p:nvPr/>
        </p:nvSpPr>
        <p:spPr>
          <a:xfrm>
            <a:off x="8636353" y="3464553"/>
            <a:ext cx="2951977" cy="674233"/>
          </a:xfrm>
          <a:prstGeom prst="wedgeRoundRectCallout">
            <a:avLst>
              <a:gd name="adj1" fmla="val -21242"/>
              <a:gd name="adj2" fmla="val -9432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Publicēt plānu </a:t>
            </a:r>
            <a:r>
              <a:rPr lang="lv-LV" sz="1300" i="1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Zenodo</a:t>
            </a:r>
            <a:r>
              <a:rPr lang="lv-LV" sz="1300" i="1" dirty="0">
                <a:solidFill>
                  <a:srgbClr val="003C4A"/>
                </a:solidFill>
                <a:latin typeface="Century Gothic" panose="020B0502020202020204" pitchFamily="34" charset="0"/>
              </a:rPr>
              <a:t> 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repozitorijā </a:t>
            </a:r>
          </a:p>
        </p:txBody>
      </p:sp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4A86B571-0F3F-44CF-BD7C-DB03F293E792}"/>
              </a:ext>
            </a:extLst>
          </p:cNvPr>
          <p:cNvSpPr/>
          <p:nvPr/>
        </p:nvSpPr>
        <p:spPr>
          <a:xfrm>
            <a:off x="7850991" y="5453070"/>
            <a:ext cx="1903138" cy="755024"/>
          </a:xfrm>
          <a:prstGeom prst="wedgeRoundRectCallout">
            <a:avLst>
              <a:gd name="adj1" fmla="val -62961"/>
              <a:gd name="adj2" fmla="val 855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DPP satur šādus datu kopu aprakstus</a:t>
            </a:r>
          </a:p>
        </p:txBody>
      </p:sp>
      <p:sp>
        <p:nvSpPr>
          <p:cNvPr id="17" name="Runas burbulis: taisnstūrveida ar noapaļotiem stūriem 16">
            <a:extLst>
              <a:ext uri="{FF2B5EF4-FFF2-40B4-BE49-F238E27FC236}">
                <a16:creationId xmlns:a16="http://schemas.microsoft.com/office/drawing/2014/main" id="{5FBF01AA-B1BE-46C6-92F3-8B7CECAB6EC7}"/>
              </a:ext>
            </a:extLst>
          </p:cNvPr>
          <p:cNvSpPr/>
          <p:nvPr/>
        </p:nvSpPr>
        <p:spPr>
          <a:xfrm>
            <a:off x="384748" y="783734"/>
            <a:ext cx="2031124" cy="768416"/>
          </a:xfrm>
          <a:prstGeom prst="wedgeRoundRectCallout">
            <a:avLst>
              <a:gd name="adj1" fmla="val 49252"/>
              <a:gd name="adj2" fmla="val 8505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ARGOS sistēmā ir apzīmēts ar zaļu krāsu</a:t>
            </a:r>
          </a:p>
        </p:txBody>
      </p:sp>
      <p:sp>
        <p:nvSpPr>
          <p:cNvPr id="18" name="Runas burbulis: taisnstūrveida ar noapaļotiem stūriem 17">
            <a:extLst>
              <a:ext uri="{FF2B5EF4-FFF2-40B4-BE49-F238E27FC236}">
                <a16:creationId xmlns:a16="http://schemas.microsoft.com/office/drawing/2014/main" id="{EAFE82E5-FDDE-483D-A1A4-D79D05F161C8}"/>
              </a:ext>
            </a:extLst>
          </p:cNvPr>
          <p:cNvSpPr/>
          <p:nvPr/>
        </p:nvSpPr>
        <p:spPr>
          <a:xfrm>
            <a:off x="3306618" y="1598330"/>
            <a:ext cx="3646841" cy="628349"/>
          </a:xfrm>
          <a:prstGeom prst="wedgeRoundRectCallout">
            <a:avLst>
              <a:gd name="adj1" fmla="val 57915"/>
              <a:gd name="adj2" fmla="val 5660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Plāna versija. Var izvēlēties DPP versiju, ko vēlies apskatīties. Var uzsākt jaunu versiju</a:t>
            </a: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CF0756D0-A2C3-4BFA-8AD0-4162AFFEE808}"/>
              </a:ext>
            </a:extLst>
          </p:cNvPr>
          <p:cNvSpPr/>
          <p:nvPr/>
        </p:nvSpPr>
        <p:spPr>
          <a:xfrm>
            <a:off x="7269018" y="2144467"/>
            <a:ext cx="1181038" cy="4431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0" name="Runas burbulis: taisnstūrveida ar noapaļotiem stūriem 19">
            <a:extLst>
              <a:ext uri="{FF2B5EF4-FFF2-40B4-BE49-F238E27FC236}">
                <a16:creationId xmlns:a16="http://schemas.microsoft.com/office/drawing/2014/main" id="{9EAC973E-E9CD-46A1-9DD7-50D759116E53}"/>
              </a:ext>
            </a:extLst>
          </p:cNvPr>
          <p:cNvSpPr/>
          <p:nvPr/>
        </p:nvSpPr>
        <p:spPr>
          <a:xfrm>
            <a:off x="535708" y="3305618"/>
            <a:ext cx="1579811" cy="580560"/>
          </a:xfrm>
          <a:prstGeom prst="wedgeRoundRectCallout">
            <a:avLst>
              <a:gd name="adj1" fmla="val 69582"/>
              <a:gd name="adj2" fmla="val -616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ir pabeigts (</a:t>
            </a:r>
            <a:r>
              <a:rPr lang="lv-LV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finalizēts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1" name="Runas burbulis: taisnstūrveida ar noapaļotiem stūriem 20">
            <a:extLst>
              <a:ext uri="{FF2B5EF4-FFF2-40B4-BE49-F238E27FC236}">
                <a16:creationId xmlns:a16="http://schemas.microsoft.com/office/drawing/2014/main" id="{1F9EDA1A-BB0E-45C8-AFF1-D19EA3E6A123}"/>
              </a:ext>
            </a:extLst>
          </p:cNvPr>
          <p:cNvSpPr/>
          <p:nvPr/>
        </p:nvSpPr>
        <p:spPr>
          <a:xfrm>
            <a:off x="4433456" y="812476"/>
            <a:ext cx="3345838" cy="683443"/>
          </a:xfrm>
          <a:prstGeom prst="wedgeRoundRectCallout">
            <a:avLst>
              <a:gd name="adj1" fmla="val 76039"/>
              <a:gd name="adj2" fmla="val 9966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Skatīt plānu. Pabeigto plānu rediģēt </a:t>
            </a:r>
            <a:r>
              <a:rPr lang="lv-LV" sz="1300" dirty="0">
                <a:solidFill>
                  <a:srgbClr val="FF0000"/>
                </a:solidFill>
                <a:latin typeface="Century Gothic" panose="020B0502020202020204" pitchFamily="34" charset="0"/>
              </a:rPr>
              <a:t>nevar</a:t>
            </a:r>
            <a:endParaRPr lang="lv-LV" sz="1300" dirty="0">
              <a:solidFill>
                <a:srgbClr val="003C4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unas burbulis: taisnstūrveida ar noapaļotiem stūriem 19">
            <a:extLst>
              <a:ext uri="{FF2B5EF4-FFF2-40B4-BE49-F238E27FC236}">
                <a16:creationId xmlns:a16="http://schemas.microsoft.com/office/drawing/2014/main" id="{B613F0AC-3A6C-4C7C-8DDF-2AE9C597D138}"/>
              </a:ext>
            </a:extLst>
          </p:cNvPr>
          <p:cNvSpPr/>
          <p:nvPr/>
        </p:nvSpPr>
        <p:spPr>
          <a:xfrm>
            <a:off x="7887871" y="791243"/>
            <a:ext cx="1903138" cy="704676"/>
          </a:xfrm>
          <a:prstGeom prst="wedgeRoundRectCallout">
            <a:avLst>
              <a:gd name="adj1" fmla="val 54186"/>
              <a:gd name="adj2" fmla="val 8925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Atcelt </a:t>
            </a:r>
            <a:r>
              <a:rPr lang="lv-LV" sz="1300" dirty="0" err="1">
                <a:solidFill>
                  <a:srgbClr val="003C4A"/>
                </a:solidFill>
                <a:latin typeface="Century Gothic"/>
              </a:rPr>
              <a:t>finalizāciju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un rediģēt plānu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24" name="Taisnstūris 23">
            <a:extLst>
              <a:ext uri="{FF2B5EF4-FFF2-40B4-BE49-F238E27FC236}">
                <a16:creationId xmlns:a16="http://schemas.microsoft.com/office/drawing/2014/main" id="{FFE3A973-B5C7-4E0C-BB63-0FE4812C1F89}"/>
              </a:ext>
            </a:extLst>
          </p:cNvPr>
          <p:cNvSpPr/>
          <p:nvPr/>
        </p:nvSpPr>
        <p:spPr>
          <a:xfrm>
            <a:off x="2329166" y="5184637"/>
            <a:ext cx="5257702" cy="1023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44" name="Brīvforma: forma 43">
            <a:extLst>
              <a:ext uri="{FF2B5EF4-FFF2-40B4-BE49-F238E27FC236}">
                <a16:creationId xmlns:a16="http://schemas.microsoft.com/office/drawing/2014/main" id="{B518450E-F5F0-476F-B000-7EA7AF313652}"/>
              </a:ext>
            </a:extLst>
          </p:cNvPr>
          <p:cNvSpPr/>
          <p:nvPr/>
        </p:nvSpPr>
        <p:spPr>
          <a:xfrm>
            <a:off x="8674347" y="2188156"/>
            <a:ext cx="2913983" cy="957095"/>
          </a:xfrm>
          <a:custGeom>
            <a:avLst/>
            <a:gdLst>
              <a:gd name="connsiteX0" fmla="*/ 0 w 2913983"/>
              <a:gd name="connsiteY0" fmla="*/ 352239 h 957095"/>
              <a:gd name="connsiteX1" fmla="*/ 0 w 2913983"/>
              <a:gd name="connsiteY1" fmla="*/ 957095 h 957095"/>
              <a:gd name="connsiteX2" fmla="*/ 2910425 w 2913983"/>
              <a:gd name="connsiteY2" fmla="*/ 953537 h 957095"/>
              <a:gd name="connsiteX3" fmla="*/ 2913983 w 2913983"/>
              <a:gd name="connsiteY3" fmla="*/ 0 h 957095"/>
              <a:gd name="connsiteX4" fmla="*/ 1284430 w 2913983"/>
              <a:gd name="connsiteY4" fmla="*/ 0 h 957095"/>
              <a:gd name="connsiteX5" fmla="*/ 1284430 w 2913983"/>
              <a:gd name="connsiteY5" fmla="*/ 352239 h 957095"/>
              <a:gd name="connsiteX6" fmla="*/ 0 w 2913983"/>
              <a:gd name="connsiteY6" fmla="*/ 352239 h 9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983" h="957095">
                <a:moveTo>
                  <a:pt x="0" y="352239"/>
                </a:moveTo>
                <a:lnTo>
                  <a:pt x="0" y="957095"/>
                </a:lnTo>
                <a:lnTo>
                  <a:pt x="2910425" y="953537"/>
                </a:lnTo>
                <a:lnTo>
                  <a:pt x="2913983" y="0"/>
                </a:lnTo>
                <a:lnTo>
                  <a:pt x="1284430" y="0"/>
                </a:lnTo>
                <a:lnTo>
                  <a:pt x="1284430" y="352239"/>
                </a:lnTo>
                <a:lnTo>
                  <a:pt x="0" y="352239"/>
                </a:lnTo>
                <a:close/>
              </a:path>
            </a:pathLst>
          </a:cu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0837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>
            <a:extLst>
              <a:ext uri="{FF2B5EF4-FFF2-40B4-BE49-F238E27FC236}">
                <a16:creationId xmlns:a16="http://schemas.microsoft.com/office/drawing/2014/main" id="{A8F774AD-6217-48A5-A2D8-E945B052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75" y="755262"/>
            <a:ext cx="11393650" cy="5981049"/>
          </a:xfrm>
          <a:prstGeom prst="rect">
            <a:avLst/>
          </a:prstGeom>
        </p:spPr>
      </p:pic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704B9FFB-193B-BF48-2ABF-9912BD4351CE}"/>
              </a:ext>
            </a:extLst>
          </p:cNvPr>
          <p:cNvSpPr/>
          <p:nvPr/>
        </p:nvSpPr>
        <p:spPr>
          <a:xfrm>
            <a:off x="385894" y="138800"/>
            <a:ext cx="11421358" cy="515541"/>
          </a:xfrm>
          <a:prstGeom prst="wedgeRoundRectCallout">
            <a:avLst>
              <a:gd name="adj1" fmla="val -19822"/>
              <a:gd name="adj2" fmla="val 3981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DPP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datu kopas apraksta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kopsavilkuma skats. Datu kopas apraksts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pirms pabeigšanas</a:t>
            </a:r>
          </a:p>
        </p:txBody>
      </p:sp>
      <p:sp>
        <p:nvSpPr>
          <p:cNvPr id="8" name="Runas burbulis: taisnstūrveida ar noapaļotiem stūriem 16">
            <a:extLst>
              <a:ext uri="{FF2B5EF4-FFF2-40B4-BE49-F238E27FC236}">
                <a16:creationId xmlns:a16="http://schemas.microsoft.com/office/drawing/2014/main" id="{351D1E0D-C9B4-90FC-CB94-4493024C9E22}"/>
              </a:ext>
            </a:extLst>
          </p:cNvPr>
          <p:cNvSpPr/>
          <p:nvPr/>
        </p:nvSpPr>
        <p:spPr>
          <a:xfrm>
            <a:off x="2329166" y="5991906"/>
            <a:ext cx="1965214" cy="530038"/>
          </a:xfrm>
          <a:prstGeom prst="wedgeRoundRectCallout">
            <a:avLst>
              <a:gd name="adj1" fmla="val 22376"/>
              <a:gd name="adj2" fmla="val -9572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Datu kopas apraksts ir daļa no DPP</a:t>
            </a:r>
          </a:p>
        </p:txBody>
      </p:sp>
      <p:sp>
        <p:nvSpPr>
          <p:cNvPr id="9" name="Runas burbulis: taisnstūrveida ar noapaļotiem stūriem 17">
            <a:extLst>
              <a:ext uri="{FF2B5EF4-FFF2-40B4-BE49-F238E27FC236}">
                <a16:creationId xmlns:a16="http://schemas.microsoft.com/office/drawing/2014/main" id="{453E9BC5-7087-999D-9034-4E77944983ED}"/>
              </a:ext>
            </a:extLst>
          </p:cNvPr>
          <p:cNvSpPr/>
          <p:nvPr/>
        </p:nvSpPr>
        <p:spPr>
          <a:xfrm>
            <a:off x="399175" y="740790"/>
            <a:ext cx="2409003" cy="709319"/>
          </a:xfrm>
          <a:prstGeom prst="wedgeRoundRectCallout">
            <a:avLst>
              <a:gd name="adj1" fmla="val 35390"/>
              <a:gd name="adj2" fmla="val 10948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Datu kopas apraksts ARGOS ir apzīmēts ar dzeltenu krāsu</a:t>
            </a:r>
          </a:p>
        </p:txBody>
      </p:sp>
      <p:sp>
        <p:nvSpPr>
          <p:cNvPr id="10" name="Runas burbulis: taisnstūrveida ar noapaļotiem stūriem 26">
            <a:extLst>
              <a:ext uri="{FF2B5EF4-FFF2-40B4-BE49-F238E27FC236}">
                <a16:creationId xmlns:a16="http://schemas.microsoft.com/office/drawing/2014/main" id="{A2E45261-1D3E-0A8B-4EB0-45D838E9D52F}"/>
              </a:ext>
            </a:extLst>
          </p:cNvPr>
          <p:cNvSpPr/>
          <p:nvPr/>
        </p:nvSpPr>
        <p:spPr>
          <a:xfrm>
            <a:off x="848258" y="3285865"/>
            <a:ext cx="1274740" cy="592349"/>
          </a:xfrm>
          <a:prstGeom prst="wedgeRoundRectCallout">
            <a:avLst>
              <a:gd name="adj1" fmla="val 75808"/>
              <a:gd name="adj2" fmla="val -2366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Apraksts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</a:t>
            </a:r>
            <a:r>
              <a:rPr lang="en-US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nav </a:t>
            </a:r>
            <a:r>
              <a:rPr lang="en-US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pabeigts</a:t>
            </a:r>
            <a:endParaRPr lang="lv-LV" sz="1300" dirty="0">
              <a:solidFill>
                <a:srgbClr val="003C4A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unas burbulis: taisnstūrveida ar noapaļotiem stūriem 9">
            <a:extLst>
              <a:ext uri="{FF2B5EF4-FFF2-40B4-BE49-F238E27FC236}">
                <a16:creationId xmlns:a16="http://schemas.microsoft.com/office/drawing/2014/main" id="{D80522C0-1A30-6404-F981-FEB238471EC1}"/>
              </a:ext>
            </a:extLst>
          </p:cNvPr>
          <p:cNvSpPr/>
          <p:nvPr/>
        </p:nvSpPr>
        <p:spPr>
          <a:xfrm>
            <a:off x="10353774" y="4919113"/>
            <a:ext cx="1426385" cy="765261"/>
          </a:xfrm>
          <a:prstGeom prst="wedgeRoundRectCallout">
            <a:avLst>
              <a:gd name="adj1" fmla="val -22428"/>
              <a:gd name="adj2" fmla="val -7800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Apraksta lietotāji un viņu lomas</a:t>
            </a:r>
          </a:p>
        </p:txBody>
      </p:sp>
      <p:sp>
        <p:nvSpPr>
          <p:cNvPr id="12" name="Runas burbulis: taisnstūrveida ar noapaļotiem stūriem 16">
            <a:extLst>
              <a:ext uri="{FF2B5EF4-FFF2-40B4-BE49-F238E27FC236}">
                <a16:creationId xmlns:a16="http://schemas.microsoft.com/office/drawing/2014/main" id="{8C654665-CBE5-77BF-F76A-F97ABE2573CD}"/>
              </a:ext>
            </a:extLst>
          </p:cNvPr>
          <p:cNvSpPr/>
          <p:nvPr/>
        </p:nvSpPr>
        <p:spPr>
          <a:xfrm>
            <a:off x="7810511" y="5442534"/>
            <a:ext cx="2431062" cy="1039782"/>
          </a:xfrm>
          <a:prstGeom prst="wedgeRoundRectCallout">
            <a:avLst>
              <a:gd name="adj1" fmla="val 8460"/>
              <a:gd name="adj2" fmla="val -8827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Uzaicināt lietotājus. Lietotājiem var piešķirt tiesības piekļūt datu kopas aprakstam vai tā daļai</a:t>
            </a:r>
          </a:p>
        </p:txBody>
      </p:sp>
      <p:sp>
        <p:nvSpPr>
          <p:cNvPr id="13" name="Runas burbulis: taisnstūrveida ar noapaļotiem stūriem 19">
            <a:extLst>
              <a:ext uri="{FF2B5EF4-FFF2-40B4-BE49-F238E27FC236}">
                <a16:creationId xmlns:a16="http://schemas.microsoft.com/office/drawing/2014/main" id="{CC1A107A-22CF-97E5-505D-86B9CF101EDD}"/>
              </a:ext>
            </a:extLst>
          </p:cNvPr>
          <p:cNvSpPr/>
          <p:nvPr/>
        </p:nvSpPr>
        <p:spPr>
          <a:xfrm>
            <a:off x="7060639" y="1766407"/>
            <a:ext cx="1304092" cy="612376"/>
          </a:xfrm>
          <a:prstGeom prst="wedgeRoundRectCallout">
            <a:avLst>
              <a:gd name="adj1" fmla="val 73352"/>
              <a:gd name="adj2" fmla="val -2705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>
                <a:solidFill>
                  <a:srgbClr val="003C4A"/>
                </a:solidFill>
                <a:latin typeface="Century Gothic"/>
              </a:rPr>
              <a:t>Redi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ģ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ēt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aprakstu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4" name="Runas burbulis: taisnstūrveida ar noapaļotiem stūriem 19">
            <a:extLst>
              <a:ext uri="{FF2B5EF4-FFF2-40B4-BE49-F238E27FC236}">
                <a16:creationId xmlns:a16="http://schemas.microsoft.com/office/drawing/2014/main" id="{07999983-672F-A27B-828F-C26D01B01DCD}"/>
              </a:ext>
            </a:extLst>
          </p:cNvPr>
          <p:cNvSpPr/>
          <p:nvPr/>
        </p:nvSpPr>
        <p:spPr>
          <a:xfrm>
            <a:off x="6714836" y="755262"/>
            <a:ext cx="2595418" cy="612376"/>
          </a:xfrm>
          <a:prstGeom prst="wedgeRoundRectCallout">
            <a:avLst>
              <a:gd name="adj1" fmla="val 67349"/>
              <a:gd name="adj2" fmla="val 10584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Apstiprināt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apra</a:t>
            </a:r>
            <a:r>
              <a:rPr lang="lv-LV" sz="1300" dirty="0" err="1">
                <a:solidFill>
                  <a:srgbClr val="003C4A"/>
                </a:solidFill>
                <a:latin typeface="Century Gothic"/>
              </a:rPr>
              <a:t>kstu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un pabeigt darbu ar to 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5" name="Runas burbulis: taisnstūrveida ar noapaļotiem stūriem 19">
            <a:extLst>
              <a:ext uri="{FF2B5EF4-FFF2-40B4-BE49-F238E27FC236}">
                <a16:creationId xmlns:a16="http://schemas.microsoft.com/office/drawing/2014/main" id="{6C139344-99AE-23FC-0CC5-DFA19834CE9D}"/>
              </a:ext>
            </a:extLst>
          </p:cNvPr>
          <p:cNvSpPr/>
          <p:nvPr/>
        </p:nvSpPr>
        <p:spPr>
          <a:xfrm>
            <a:off x="9398249" y="745902"/>
            <a:ext cx="2409003" cy="626848"/>
          </a:xfrm>
          <a:prstGeom prst="wedgeRoundRectCallout">
            <a:avLst>
              <a:gd name="adj1" fmla="val -2632"/>
              <a:gd name="adj2" fmla="val 10589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Eksportēt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300" i="1" dirty="0">
                <a:solidFill>
                  <a:srgbClr val="003C4A"/>
                </a:solidFill>
                <a:latin typeface="Century Gothic"/>
              </a:rPr>
              <a:t>PDF, WORD, XML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formātā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kopēt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vai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dz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ē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st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aprakstu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777A01D4-4AEC-488E-82D2-6E4126AC5704}"/>
              </a:ext>
            </a:extLst>
          </p:cNvPr>
          <p:cNvSpPr/>
          <p:nvPr/>
        </p:nvSpPr>
        <p:spPr>
          <a:xfrm>
            <a:off x="2329166" y="5119986"/>
            <a:ext cx="5257702" cy="6370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0803C3F9-4431-4884-9D8F-3DC823E3E393}"/>
              </a:ext>
            </a:extLst>
          </p:cNvPr>
          <p:cNvSpPr/>
          <p:nvPr/>
        </p:nvSpPr>
        <p:spPr>
          <a:xfrm>
            <a:off x="8747143" y="2189022"/>
            <a:ext cx="2752130" cy="2505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77958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nas burbulis: taisnstūrveida ar noapaļotiem stūriem 4">
            <a:extLst>
              <a:ext uri="{FF2B5EF4-FFF2-40B4-BE49-F238E27FC236}">
                <a16:creationId xmlns:a16="http://schemas.microsoft.com/office/drawing/2014/main" id="{16F58630-3611-F717-4C06-16E74FF08883}"/>
              </a:ext>
            </a:extLst>
          </p:cNvPr>
          <p:cNvSpPr/>
          <p:nvPr/>
        </p:nvSpPr>
        <p:spPr>
          <a:xfrm>
            <a:off x="385894" y="138800"/>
            <a:ext cx="11421358" cy="515541"/>
          </a:xfrm>
          <a:prstGeom prst="wedgeRoundRectCallout">
            <a:avLst>
              <a:gd name="adj1" fmla="val -19660"/>
              <a:gd name="adj2" fmla="val 3981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003C4A"/>
                </a:solidFill>
                <a:latin typeface="Century Gothic"/>
              </a:rPr>
              <a:t>D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atu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kopas apraksta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kopsavilkuma skats. Datu kopas apraksts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entury Gothic"/>
              </a:rPr>
              <a:t>pēc</a:t>
            </a:r>
            <a:r>
              <a:rPr lang="lv-LV" sz="1600" dirty="0">
                <a:solidFill>
                  <a:srgbClr val="FF0000"/>
                </a:solidFill>
                <a:latin typeface="Century Gothic"/>
              </a:rPr>
              <a:t> pabeigšanas</a:t>
            </a: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4D8C11FD-F71F-48E0-8366-7A7203B3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806438"/>
            <a:ext cx="11283521" cy="5912762"/>
          </a:xfrm>
          <a:prstGeom prst="rect">
            <a:avLst/>
          </a:prstGeom>
        </p:spPr>
      </p:pic>
      <p:sp>
        <p:nvSpPr>
          <p:cNvPr id="11" name="Runas burbulis: taisnstūrveida ar noapaļotiem stūriem 16">
            <a:extLst>
              <a:ext uri="{FF2B5EF4-FFF2-40B4-BE49-F238E27FC236}">
                <a16:creationId xmlns:a16="http://schemas.microsoft.com/office/drawing/2014/main" id="{00BED73B-AF81-4F9F-9C3A-608A9A6695A4}"/>
              </a:ext>
            </a:extLst>
          </p:cNvPr>
          <p:cNvSpPr/>
          <p:nvPr/>
        </p:nvSpPr>
        <p:spPr>
          <a:xfrm>
            <a:off x="2329166" y="5991906"/>
            <a:ext cx="1965214" cy="530038"/>
          </a:xfrm>
          <a:prstGeom prst="wedgeRoundRectCallout">
            <a:avLst>
              <a:gd name="adj1" fmla="val 22376"/>
              <a:gd name="adj2" fmla="val -9572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Datu kopas apraksts ir daļa no DPP</a:t>
            </a:r>
          </a:p>
        </p:txBody>
      </p:sp>
      <p:sp>
        <p:nvSpPr>
          <p:cNvPr id="12" name="Runas burbulis: taisnstūrveida ar noapaļotiem stūriem 17">
            <a:extLst>
              <a:ext uri="{FF2B5EF4-FFF2-40B4-BE49-F238E27FC236}">
                <a16:creationId xmlns:a16="http://schemas.microsoft.com/office/drawing/2014/main" id="{BBE6758E-B50C-4EFE-A7C9-B185BBD93B15}"/>
              </a:ext>
            </a:extLst>
          </p:cNvPr>
          <p:cNvSpPr/>
          <p:nvPr/>
        </p:nvSpPr>
        <p:spPr>
          <a:xfrm>
            <a:off x="399175" y="740790"/>
            <a:ext cx="2409003" cy="709319"/>
          </a:xfrm>
          <a:prstGeom prst="wedgeRoundRectCallout">
            <a:avLst>
              <a:gd name="adj1" fmla="val 35390"/>
              <a:gd name="adj2" fmla="val 10948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Datu kopas apraksts ARGOS ir apzīmēts ar dzeltenu krāsu</a:t>
            </a:r>
          </a:p>
        </p:txBody>
      </p:sp>
      <p:sp>
        <p:nvSpPr>
          <p:cNvPr id="13" name="Runas burbulis: taisnstūrveida ar noapaļotiem stūriem 26">
            <a:extLst>
              <a:ext uri="{FF2B5EF4-FFF2-40B4-BE49-F238E27FC236}">
                <a16:creationId xmlns:a16="http://schemas.microsoft.com/office/drawing/2014/main" id="{A1C11A17-70EA-413E-8861-27D360A6B7AA}"/>
              </a:ext>
            </a:extLst>
          </p:cNvPr>
          <p:cNvSpPr/>
          <p:nvPr/>
        </p:nvSpPr>
        <p:spPr>
          <a:xfrm>
            <a:off x="399175" y="3322811"/>
            <a:ext cx="1836671" cy="592349"/>
          </a:xfrm>
          <a:prstGeom prst="wedgeRoundRectCallout">
            <a:avLst>
              <a:gd name="adj1" fmla="val 62230"/>
              <a:gd name="adj2" fmla="val -2678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Apraksts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ir</a:t>
            </a:r>
            <a:r>
              <a:rPr lang="en-US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pabeigts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 (</a:t>
            </a:r>
            <a:r>
              <a:rPr lang="lv-LV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finalizēts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4" name="Runas burbulis: taisnstūrveida ar noapaļotiem stūriem 9">
            <a:extLst>
              <a:ext uri="{FF2B5EF4-FFF2-40B4-BE49-F238E27FC236}">
                <a16:creationId xmlns:a16="http://schemas.microsoft.com/office/drawing/2014/main" id="{A5BF79C0-02CA-4FB6-BC1E-3ED87B3968D0}"/>
              </a:ext>
            </a:extLst>
          </p:cNvPr>
          <p:cNvSpPr/>
          <p:nvPr/>
        </p:nvSpPr>
        <p:spPr>
          <a:xfrm>
            <a:off x="10353774" y="4915102"/>
            <a:ext cx="1426385" cy="765261"/>
          </a:xfrm>
          <a:prstGeom prst="wedgeRoundRectCallout">
            <a:avLst>
              <a:gd name="adj1" fmla="val -20460"/>
              <a:gd name="adj2" fmla="val -7905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Apraksta lietotāji un viņu lomas</a:t>
            </a:r>
          </a:p>
        </p:txBody>
      </p:sp>
      <p:sp>
        <p:nvSpPr>
          <p:cNvPr id="15" name="Runas burbulis: taisnstūrveida ar noapaļotiem stūriem 16">
            <a:extLst>
              <a:ext uri="{FF2B5EF4-FFF2-40B4-BE49-F238E27FC236}">
                <a16:creationId xmlns:a16="http://schemas.microsoft.com/office/drawing/2014/main" id="{E3B9417C-815D-4262-B60A-7780B3B2CE02}"/>
              </a:ext>
            </a:extLst>
          </p:cNvPr>
          <p:cNvSpPr/>
          <p:nvPr/>
        </p:nvSpPr>
        <p:spPr>
          <a:xfrm>
            <a:off x="7810511" y="5438523"/>
            <a:ext cx="2431062" cy="1039782"/>
          </a:xfrm>
          <a:prstGeom prst="wedgeRoundRectCallout">
            <a:avLst>
              <a:gd name="adj1" fmla="val 8295"/>
              <a:gd name="adj2" fmla="val -8789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Uzaicināt lietotājus. Lietotājiem var piešķirt tiesības piekļūt datu kopas aprakstam vai tā daļai</a:t>
            </a:r>
          </a:p>
        </p:txBody>
      </p:sp>
      <p:sp>
        <p:nvSpPr>
          <p:cNvPr id="16" name="Runas burbulis: taisnstūrveida ar noapaļotiem stūriem 19">
            <a:extLst>
              <a:ext uri="{FF2B5EF4-FFF2-40B4-BE49-F238E27FC236}">
                <a16:creationId xmlns:a16="http://schemas.microsoft.com/office/drawing/2014/main" id="{5EA14971-7E90-4FC7-A594-63E5B8E3C6B2}"/>
              </a:ext>
            </a:extLst>
          </p:cNvPr>
          <p:cNvSpPr/>
          <p:nvPr/>
        </p:nvSpPr>
        <p:spPr>
          <a:xfrm>
            <a:off x="6474691" y="1766407"/>
            <a:ext cx="1890040" cy="612376"/>
          </a:xfrm>
          <a:prstGeom prst="wedgeRoundRectCallout">
            <a:avLst>
              <a:gd name="adj1" fmla="val 65598"/>
              <a:gd name="adj2" fmla="val -3308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Skatīt aprakstu bez iespējas to labot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7" name="Runas burbulis: taisnstūrveida ar noapaļotiem stūriem 19">
            <a:extLst>
              <a:ext uri="{FF2B5EF4-FFF2-40B4-BE49-F238E27FC236}">
                <a16:creationId xmlns:a16="http://schemas.microsoft.com/office/drawing/2014/main" id="{83869B76-5A27-4D16-8777-C327A35109BC}"/>
              </a:ext>
            </a:extLst>
          </p:cNvPr>
          <p:cNvSpPr/>
          <p:nvPr/>
        </p:nvSpPr>
        <p:spPr>
          <a:xfrm>
            <a:off x="6714836" y="755262"/>
            <a:ext cx="2595418" cy="612376"/>
          </a:xfrm>
          <a:prstGeom prst="wedgeRoundRectCallout">
            <a:avLst>
              <a:gd name="adj1" fmla="val 70149"/>
              <a:gd name="adj2" fmla="val 109315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300" dirty="0">
                <a:solidFill>
                  <a:srgbClr val="003C4A"/>
                </a:solidFill>
                <a:latin typeface="Century Gothic"/>
              </a:rPr>
              <a:t>Atcelt </a:t>
            </a:r>
            <a:r>
              <a:rPr lang="lv-LV" sz="1300" dirty="0" err="1">
                <a:solidFill>
                  <a:srgbClr val="003C4A"/>
                </a:solidFill>
                <a:latin typeface="Century Gothic"/>
              </a:rPr>
              <a:t>finalizāciju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un mainīt apraksta statusu uz </a:t>
            </a:r>
            <a:r>
              <a:rPr lang="lv-LV" sz="1300" b="1" dirty="0" err="1">
                <a:solidFill>
                  <a:srgbClr val="003C4A"/>
                </a:solidFill>
                <a:latin typeface="Century Gothic"/>
              </a:rPr>
              <a:t>Draft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8" name="Runas burbulis: taisnstūrveida ar noapaļotiem stūriem 19">
            <a:extLst>
              <a:ext uri="{FF2B5EF4-FFF2-40B4-BE49-F238E27FC236}">
                <a16:creationId xmlns:a16="http://schemas.microsoft.com/office/drawing/2014/main" id="{A30247F1-501F-412C-8273-E787E92761D2}"/>
              </a:ext>
            </a:extLst>
          </p:cNvPr>
          <p:cNvSpPr/>
          <p:nvPr/>
        </p:nvSpPr>
        <p:spPr>
          <a:xfrm>
            <a:off x="9398249" y="745902"/>
            <a:ext cx="2409003" cy="626848"/>
          </a:xfrm>
          <a:prstGeom prst="wedgeRoundRectCallout">
            <a:avLst>
              <a:gd name="adj1" fmla="val -332"/>
              <a:gd name="adj2" fmla="val 11031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Eksportēt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300" i="1" dirty="0">
                <a:solidFill>
                  <a:srgbClr val="003C4A"/>
                </a:solidFill>
                <a:latin typeface="Century Gothic"/>
              </a:rPr>
              <a:t>PDF, WORD, XML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 formātā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,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kopēt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vai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dz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ē</a:t>
            </a:r>
            <a:r>
              <a:rPr lang="en-US" sz="1300" dirty="0" err="1">
                <a:solidFill>
                  <a:srgbClr val="003C4A"/>
                </a:solidFill>
                <a:latin typeface="Century Gothic"/>
              </a:rPr>
              <a:t>st</a:t>
            </a:r>
            <a:r>
              <a:rPr lang="en-US" sz="13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300" dirty="0">
                <a:solidFill>
                  <a:srgbClr val="003C4A"/>
                </a:solidFill>
                <a:latin typeface="Century Gothic"/>
              </a:rPr>
              <a:t>aprakstu</a:t>
            </a:r>
            <a:endParaRPr lang="lv-LV" sz="13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FD60F96D-87B8-4BF4-909C-B25F6E3EAAD5}"/>
              </a:ext>
            </a:extLst>
          </p:cNvPr>
          <p:cNvSpPr/>
          <p:nvPr/>
        </p:nvSpPr>
        <p:spPr>
          <a:xfrm>
            <a:off x="2329166" y="5119986"/>
            <a:ext cx="5257702" cy="6370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FEB3046C-3C0F-4A20-AD34-7FB0DD00E32C}"/>
              </a:ext>
            </a:extLst>
          </p:cNvPr>
          <p:cNvSpPr/>
          <p:nvPr/>
        </p:nvSpPr>
        <p:spPr>
          <a:xfrm>
            <a:off x="8747143" y="2189022"/>
            <a:ext cx="2752130" cy="2505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69722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9C115F10-E682-49A4-A6C4-FDAA539CB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121" y="1909567"/>
            <a:ext cx="5553770" cy="4088191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39880992-924A-48A4-B4B9-86C70E770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41" y="1909567"/>
            <a:ext cx="5635740" cy="3818675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0CC55EEC-2229-4096-B1C9-C9C33336E71F}"/>
              </a:ext>
            </a:extLst>
          </p:cNvPr>
          <p:cNvCxnSpPr>
            <a:cxnSpLocks/>
          </p:cNvCxnSpPr>
          <p:nvPr/>
        </p:nvCxnSpPr>
        <p:spPr>
          <a:xfrm>
            <a:off x="6104789" y="1276540"/>
            <a:ext cx="0" cy="5432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nas burbulis: taisnstūrveida ar noapaļotiem stūriem 11">
            <a:extLst>
              <a:ext uri="{FF2B5EF4-FFF2-40B4-BE49-F238E27FC236}">
                <a16:creationId xmlns:a16="http://schemas.microsoft.com/office/drawing/2014/main" id="{135C4536-C042-42FA-A66D-08B2E1C6F555}"/>
              </a:ext>
            </a:extLst>
          </p:cNvPr>
          <p:cNvSpPr/>
          <p:nvPr/>
        </p:nvSpPr>
        <p:spPr>
          <a:xfrm>
            <a:off x="280142" y="238714"/>
            <a:ext cx="11537410" cy="902023"/>
          </a:xfrm>
          <a:prstGeom prst="wedgeRoundRectCallout">
            <a:avLst>
              <a:gd name="adj1" fmla="val -39684"/>
              <a:gd name="adj2" fmla="val -1818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DPP izskatīšanai uzaicini projekta vadītāju, datu kuratoru vai citus dalībniekus. Šim nolūkam izmanto ARGOS funkcionalitāti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Invite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pārlūkošanas vai kopsavilkuma skatā</a:t>
            </a:r>
          </a:p>
        </p:txBody>
      </p:sp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ADA15107-1349-4B17-AB47-566F1EAC8D31}"/>
              </a:ext>
            </a:extLst>
          </p:cNvPr>
          <p:cNvSpPr/>
          <p:nvPr/>
        </p:nvSpPr>
        <p:spPr>
          <a:xfrm>
            <a:off x="280141" y="1236321"/>
            <a:ext cx="5635736" cy="429518"/>
          </a:xfrm>
          <a:prstGeom prst="wedgeRoundRectCallout">
            <a:avLst>
              <a:gd name="adj1" fmla="val -24624"/>
              <a:gd name="adj2" fmla="val 9167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Pārlūkošanas skats</a:t>
            </a: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CB9801BA-5244-4D40-8CE4-88CB5F42C167}"/>
              </a:ext>
            </a:extLst>
          </p:cNvPr>
          <p:cNvSpPr/>
          <p:nvPr/>
        </p:nvSpPr>
        <p:spPr>
          <a:xfrm>
            <a:off x="6276122" y="1236321"/>
            <a:ext cx="5541430" cy="429518"/>
          </a:xfrm>
          <a:prstGeom prst="wedgeRoundRectCallout">
            <a:avLst>
              <a:gd name="adj1" fmla="val -21512"/>
              <a:gd name="adj2" fmla="val 9646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Kopsavilkuma skats</a:t>
            </a:r>
          </a:p>
        </p:txBody>
      </p:sp>
      <p:sp>
        <p:nvSpPr>
          <p:cNvPr id="16" name="Runas burbulis: taisnstūrveida ar noapaļotiem stūriem 15">
            <a:extLst>
              <a:ext uri="{FF2B5EF4-FFF2-40B4-BE49-F238E27FC236}">
                <a16:creationId xmlns:a16="http://schemas.microsoft.com/office/drawing/2014/main" id="{037A49A9-2A57-4303-80B0-F91083C5E83C}"/>
              </a:ext>
            </a:extLst>
          </p:cNvPr>
          <p:cNvSpPr/>
          <p:nvPr/>
        </p:nvSpPr>
        <p:spPr>
          <a:xfrm>
            <a:off x="1773312" y="5688767"/>
            <a:ext cx="2213236" cy="637617"/>
          </a:xfrm>
          <a:prstGeom prst="wedgeRoundRectCallout">
            <a:avLst>
              <a:gd name="adj1" fmla="val -55043"/>
              <a:gd name="adj2" fmla="val -9905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Invite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9" name="Taisnstūris 18">
            <a:extLst>
              <a:ext uri="{FF2B5EF4-FFF2-40B4-BE49-F238E27FC236}">
                <a16:creationId xmlns:a16="http://schemas.microsoft.com/office/drawing/2014/main" id="{9CE7E7A3-BC3E-42EF-8FE5-AF65324D657B}"/>
              </a:ext>
            </a:extLst>
          </p:cNvPr>
          <p:cNvSpPr/>
          <p:nvPr/>
        </p:nvSpPr>
        <p:spPr>
          <a:xfrm>
            <a:off x="3790138" y="5505100"/>
            <a:ext cx="385318" cy="348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20" name="Runas burbulis: taisnstūrveida ar noapaļotiem stūriem 19">
            <a:extLst>
              <a:ext uri="{FF2B5EF4-FFF2-40B4-BE49-F238E27FC236}">
                <a16:creationId xmlns:a16="http://schemas.microsoft.com/office/drawing/2014/main" id="{872409E6-F8C2-4F36-B484-38AC4A5C3928}"/>
              </a:ext>
            </a:extLst>
          </p:cNvPr>
          <p:cNvSpPr/>
          <p:nvPr/>
        </p:nvSpPr>
        <p:spPr>
          <a:xfrm>
            <a:off x="9601825" y="5398254"/>
            <a:ext cx="2197256" cy="637617"/>
          </a:xfrm>
          <a:prstGeom prst="wedgeRoundRectCallout">
            <a:avLst>
              <a:gd name="adj1" fmla="val -8538"/>
              <a:gd name="adj2" fmla="val -13534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Invite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6DC3B3FF-E01A-4F70-8091-CC08A2C03CE7}"/>
              </a:ext>
            </a:extLst>
          </p:cNvPr>
          <p:cNvSpPr/>
          <p:nvPr/>
        </p:nvSpPr>
        <p:spPr>
          <a:xfrm>
            <a:off x="10119513" y="4510606"/>
            <a:ext cx="668561" cy="319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432E32CC-12CB-496D-A927-B67FC4170FB9}"/>
              </a:ext>
            </a:extLst>
          </p:cNvPr>
          <p:cNvSpPr/>
          <p:nvPr/>
        </p:nvSpPr>
        <p:spPr>
          <a:xfrm>
            <a:off x="9430494" y="5166554"/>
            <a:ext cx="385318" cy="348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9529EC2A-44B6-4383-A753-2984F65E1AB7}"/>
              </a:ext>
            </a:extLst>
          </p:cNvPr>
          <p:cNvSpPr/>
          <p:nvPr/>
        </p:nvSpPr>
        <p:spPr>
          <a:xfrm>
            <a:off x="1022139" y="5135030"/>
            <a:ext cx="621936" cy="306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805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483E00-EF38-42F8-8132-F6B540E2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0" y="1465733"/>
            <a:ext cx="7248575" cy="4562581"/>
          </a:xfrm>
          <a:prstGeom prst="rect">
            <a:avLst/>
          </a:prstGeom>
        </p:spPr>
      </p:pic>
      <p:sp>
        <p:nvSpPr>
          <p:cNvPr id="3" name="Runas burbulis: taisnstūrveida ar noapaļotiem stūriem 2">
            <a:extLst>
              <a:ext uri="{FF2B5EF4-FFF2-40B4-BE49-F238E27FC236}">
                <a16:creationId xmlns:a16="http://schemas.microsoft.com/office/drawing/2014/main" id="{D9396471-CB6B-48BE-9FE8-CA26C817B8D7}"/>
              </a:ext>
            </a:extLst>
          </p:cNvPr>
          <p:cNvSpPr/>
          <p:nvPr/>
        </p:nvSpPr>
        <p:spPr>
          <a:xfrm>
            <a:off x="778080" y="242261"/>
            <a:ext cx="10641432" cy="637300"/>
          </a:xfrm>
          <a:prstGeom prst="wedgeRoundRectCallout">
            <a:avLst>
              <a:gd name="adj1" fmla="val 49657"/>
              <a:gd name="adj2" fmla="val -707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Autorizējoties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publisko plānu var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eksportēt/saglabāt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A513FBD3-DB82-4420-9172-63DF1C6759FC}"/>
              </a:ext>
            </a:extLst>
          </p:cNvPr>
          <p:cNvSpPr/>
          <p:nvPr/>
        </p:nvSpPr>
        <p:spPr>
          <a:xfrm>
            <a:off x="167043" y="2743200"/>
            <a:ext cx="998992" cy="27557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92004341-89EB-4852-A2EC-5DCEF68ACA6E}"/>
              </a:ext>
            </a:extLst>
          </p:cNvPr>
          <p:cNvSpPr/>
          <p:nvPr/>
        </p:nvSpPr>
        <p:spPr>
          <a:xfrm>
            <a:off x="1730405" y="4177946"/>
            <a:ext cx="483336" cy="270544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unas burbulis: taisnstūrveida ar noapaļotiem stūriem 6">
            <a:extLst>
              <a:ext uri="{FF2B5EF4-FFF2-40B4-BE49-F238E27FC236}">
                <a16:creationId xmlns:a16="http://schemas.microsoft.com/office/drawing/2014/main" id="{C2164F29-65AE-4A4B-AC9A-6DAD2498F164}"/>
              </a:ext>
            </a:extLst>
          </p:cNvPr>
          <p:cNvSpPr/>
          <p:nvPr/>
        </p:nvSpPr>
        <p:spPr>
          <a:xfrm>
            <a:off x="3587498" y="4313218"/>
            <a:ext cx="2397662" cy="2018605"/>
          </a:xfrm>
          <a:prstGeom prst="wedgeRoundRectCallout">
            <a:avLst>
              <a:gd name="adj1" fmla="val -111338"/>
              <a:gd name="adj2" fmla="val -4265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400" b="1" dirty="0" err="1">
                <a:solidFill>
                  <a:srgbClr val="003C4A"/>
                </a:solidFill>
                <a:latin typeface="Century Gothic"/>
              </a:rPr>
              <a:t>Export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lai saglabātu plānu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PDF, WORD, RDA JSON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vai 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XML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formātā. Plāns tiks saglabāts vienā failā ar visiem plānam piesaistītajiem datu kopu aprakstiem</a:t>
            </a: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C7B7EB81-91B3-44D7-856D-18E3B8A06874}"/>
              </a:ext>
            </a:extLst>
          </p:cNvPr>
          <p:cNvSpPr/>
          <p:nvPr/>
        </p:nvSpPr>
        <p:spPr>
          <a:xfrm>
            <a:off x="3499129" y="4177946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FB5E47CE-1522-488E-8410-FCD04590E007}"/>
              </a:ext>
            </a:extLst>
          </p:cNvPr>
          <p:cNvCxnSpPr>
            <a:cxnSpLocks/>
          </p:cNvCxnSpPr>
          <p:nvPr/>
        </p:nvCxnSpPr>
        <p:spPr>
          <a:xfrm>
            <a:off x="7448273" y="1124125"/>
            <a:ext cx="0" cy="5494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9774DBE1-7436-4269-A806-67EC3BD5B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150" y="1004581"/>
            <a:ext cx="2253337" cy="5733875"/>
          </a:xfrm>
          <a:prstGeom prst="rect">
            <a:avLst/>
          </a:prstGeom>
        </p:spPr>
      </p:pic>
      <p:sp>
        <p:nvSpPr>
          <p:cNvPr id="13" name="Runas burbulis: taisnstūrveida ar noapaļotiem stūriem 12">
            <a:extLst>
              <a:ext uri="{FF2B5EF4-FFF2-40B4-BE49-F238E27FC236}">
                <a16:creationId xmlns:a16="http://schemas.microsoft.com/office/drawing/2014/main" id="{D8CF9555-906D-4014-B0C8-1A7655DAD5B6}"/>
              </a:ext>
            </a:extLst>
          </p:cNvPr>
          <p:cNvSpPr/>
          <p:nvPr/>
        </p:nvSpPr>
        <p:spPr>
          <a:xfrm>
            <a:off x="7713270" y="2615264"/>
            <a:ext cx="1382096" cy="2113206"/>
          </a:xfrm>
          <a:prstGeom prst="wedgeRoundRectCallout">
            <a:avLst>
              <a:gd name="adj1" fmla="val 68066"/>
              <a:gd name="adj2" fmla="val 1750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DPP tiek eksportēts kopā ar visiem plānam piesaistītiem datu kopu aprakstiem</a:t>
            </a:r>
            <a:endParaRPr lang="lv-LV" sz="1400" b="1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1E2F697D-A88B-42DA-BA90-36E317C547FF}"/>
              </a:ext>
            </a:extLst>
          </p:cNvPr>
          <p:cNvSpPr/>
          <p:nvPr/>
        </p:nvSpPr>
        <p:spPr>
          <a:xfrm>
            <a:off x="7536643" y="2441192"/>
            <a:ext cx="377505" cy="348143"/>
          </a:xfrm>
          <a:prstGeom prst="rect">
            <a:avLst/>
          </a:prstGeom>
          <a:solidFill>
            <a:srgbClr val="FFC000"/>
          </a:solidFill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953416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0E0FE20-285B-4B21-8ACA-FDAEFE0D6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377"/>
            <a:ext cx="12192000" cy="6007246"/>
          </a:xfrm>
          <a:prstGeom prst="rect">
            <a:avLst/>
          </a:prstGeom>
        </p:spPr>
      </p:pic>
      <p:sp>
        <p:nvSpPr>
          <p:cNvPr id="9" name="Runas burbulis: taisnstūrveida ar noapaļotiem stūriem 5">
            <a:extLst>
              <a:ext uri="{FF2B5EF4-FFF2-40B4-BE49-F238E27FC236}">
                <a16:creationId xmlns:a16="http://schemas.microsoft.com/office/drawing/2014/main" id="{E0E23544-44D2-E827-9DE8-E1E8A799B0F7}"/>
              </a:ext>
            </a:extLst>
          </p:cNvPr>
          <p:cNvSpPr/>
          <p:nvPr/>
        </p:nvSpPr>
        <p:spPr>
          <a:xfrm>
            <a:off x="10221144" y="4985390"/>
            <a:ext cx="1536655" cy="637617"/>
          </a:xfrm>
          <a:prstGeom prst="wedgeRoundRectCallout">
            <a:avLst>
              <a:gd name="adj1" fmla="val -40711"/>
              <a:gd name="adj2" fmla="val -9348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Invite</a:t>
            </a:r>
            <a:endParaRPr lang="lv-LV" sz="1600" b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0" name="Taisnstūris 6">
            <a:extLst>
              <a:ext uri="{FF2B5EF4-FFF2-40B4-BE49-F238E27FC236}">
                <a16:creationId xmlns:a16="http://schemas.microsoft.com/office/drawing/2014/main" id="{2D99D952-5CB0-5C30-DE19-524003F7F3FF}"/>
              </a:ext>
            </a:extLst>
          </p:cNvPr>
          <p:cNvSpPr/>
          <p:nvPr/>
        </p:nvSpPr>
        <p:spPr>
          <a:xfrm>
            <a:off x="11476747" y="4765416"/>
            <a:ext cx="385318" cy="3481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1" name="Runas burbulis: taisnstūrveida ar noapaļotiem stūriem 8">
            <a:extLst>
              <a:ext uri="{FF2B5EF4-FFF2-40B4-BE49-F238E27FC236}">
                <a16:creationId xmlns:a16="http://schemas.microsoft.com/office/drawing/2014/main" id="{12FFBD09-EDB0-7706-49E6-1BA2A39F2C14}"/>
              </a:ext>
            </a:extLst>
          </p:cNvPr>
          <p:cNvSpPr/>
          <p:nvPr/>
        </p:nvSpPr>
        <p:spPr>
          <a:xfrm>
            <a:off x="5781835" y="830107"/>
            <a:ext cx="4928969" cy="637617"/>
          </a:xfrm>
          <a:prstGeom prst="wedgeRoundRectCallout">
            <a:avLst>
              <a:gd name="adj1" fmla="val 20441"/>
              <a:gd name="adj2" fmla="val 15804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Aizpildi prasītos laukus</a:t>
            </a:r>
          </a:p>
        </p:txBody>
      </p:sp>
      <p:sp>
        <p:nvSpPr>
          <p:cNvPr id="12" name="Taisnstūris 9">
            <a:extLst>
              <a:ext uri="{FF2B5EF4-FFF2-40B4-BE49-F238E27FC236}">
                <a16:creationId xmlns:a16="http://schemas.microsoft.com/office/drawing/2014/main" id="{EC0EBEC5-FB42-1DEF-D167-D78EC264B609}"/>
              </a:ext>
            </a:extLst>
          </p:cNvPr>
          <p:cNvSpPr/>
          <p:nvPr/>
        </p:nvSpPr>
        <p:spPr>
          <a:xfrm>
            <a:off x="5593082" y="63374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3" name="Runas burbulis: taisnstūrveida ar noapaļotiem stūriem 10">
            <a:extLst>
              <a:ext uri="{FF2B5EF4-FFF2-40B4-BE49-F238E27FC236}">
                <a16:creationId xmlns:a16="http://schemas.microsoft.com/office/drawing/2014/main" id="{58AE58E7-B588-5534-3074-32EEFC46D601}"/>
              </a:ext>
            </a:extLst>
          </p:cNvPr>
          <p:cNvSpPr/>
          <p:nvPr/>
        </p:nvSpPr>
        <p:spPr>
          <a:xfrm>
            <a:off x="5781834" y="4144970"/>
            <a:ext cx="2932277" cy="1511246"/>
          </a:xfrm>
          <a:prstGeom prst="wedgeRoundRectCallout">
            <a:avLst>
              <a:gd name="adj1" fmla="val -21719"/>
              <a:gd name="adj2" fmla="val -7567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Piešķir lomu, no kuras būs atkarīgas dalībnieka tiesības: </a:t>
            </a:r>
          </a:p>
          <a:p>
            <a:pPr algn="ctr"/>
            <a:r>
              <a:rPr lang="lv-LV" sz="1400" i="1" err="1">
                <a:solidFill>
                  <a:srgbClr val="003C4A"/>
                </a:solidFill>
                <a:latin typeface="Century Gothic"/>
              </a:rPr>
              <a:t>Viewer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err="1">
                <a:solidFill>
                  <a:srgbClr val="003C4A"/>
                </a:solidFill>
                <a:latin typeface="Century Gothic"/>
              </a:rPr>
              <a:t>Owner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err="1">
                <a:solidFill>
                  <a:srgbClr val="003C4A"/>
                </a:solidFill>
                <a:latin typeface="Century Gothic"/>
              </a:rPr>
              <a:t>Description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i="1" err="1">
                <a:solidFill>
                  <a:srgbClr val="003C4A"/>
                </a:solidFill>
                <a:latin typeface="Century Gothic"/>
              </a:rPr>
              <a:t>Contributor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err="1">
                <a:solidFill>
                  <a:srgbClr val="003C4A"/>
                </a:solidFill>
                <a:latin typeface="Century Gothic"/>
              </a:rPr>
              <a:t>Reviewer</a:t>
            </a:r>
            <a:endParaRPr lang="lv-LV" sz="1400" i="1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4" name="Runas burbulis: taisnstūrveida ar noapaļotiem stūriem 13">
            <a:extLst>
              <a:ext uri="{FF2B5EF4-FFF2-40B4-BE49-F238E27FC236}">
                <a16:creationId xmlns:a16="http://schemas.microsoft.com/office/drawing/2014/main" id="{21A5000B-577C-CAB9-CF22-4CB14DA2496D}"/>
              </a:ext>
            </a:extLst>
          </p:cNvPr>
          <p:cNvSpPr/>
          <p:nvPr/>
        </p:nvSpPr>
        <p:spPr>
          <a:xfrm>
            <a:off x="10353964" y="1551709"/>
            <a:ext cx="1575354" cy="2499729"/>
          </a:xfrm>
          <a:prstGeom prst="wedgeRoundRectCallout">
            <a:avLst>
              <a:gd name="adj1" fmla="val -79913"/>
              <a:gd name="adj2" fmla="val -794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Norādi, kurām plāna sadaļām dalībnieks varēs piekļūt: </a:t>
            </a:r>
          </a:p>
          <a:p>
            <a:pPr algn="ctr"/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All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Main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info, </a:t>
            </a:r>
          </a:p>
          <a:p>
            <a:pPr algn="ctr"/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Funding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License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, </a:t>
            </a:r>
          </a:p>
          <a:p>
            <a:pPr algn="ctr"/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Template</a:t>
            </a:r>
            <a:endParaRPr lang="lv-LV" sz="14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5" name="Runas burbulis: taisnstūrveida ar noapaļotiem stūriem 16">
            <a:extLst>
              <a:ext uri="{FF2B5EF4-FFF2-40B4-BE49-F238E27FC236}">
                <a16:creationId xmlns:a16="http://schemas.microsoft.com/office/drawing/2014/main" id="{5FE5CC6C-7A1F-E403-77D5-6B0FEC9D655D}"/>
              </a:ext>
            </a:extLst>
          </p:cNvPr>
          <p:cNvSpPr/>
          <p:nvPr/>
        </p:nvSpPr>
        <p:spPr>
          <a:xfrm>
            <a:off x="1710678" y="1266550"/>
            <a:ext cx="3802410" cy="609084"/>
          </a:xfrm>
          <a:prstGeom prst="wedgeRoundRectCallout">
            <a:avLst>
              <a:gd name="adj1" fmla="val 21442"/>
              <a:gd name="adj2" fmla="val 149054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ir izvēlēts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Internal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ir iespēja sameklēt dalībnieku ARGOS sarakstā</a:t>
            </a:r>
            <a:endParaRPr lang="lv-LV" sz="14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6" name="Runas burbulis: taisnstūrveida ar noapaļotiem stūriem 17">
            <a:extLst>
              <a:ext uri="{FF2B5EF4-FFF2-40B4-BE49-F238E27FC236}">
                <a16:creationId xmlns:a16="http://schemas.microsoft.com/office/drawing/2014/main" id="{3B4028D3-2964-51E3-2A8E-75A18BE54B41}"/>
              </a:ext>
            </a:extLst>
          </p:cNvPr>
          <p:cNvSpPr/>
          <p:nvPr/>
        </p:nvSpPr>
        <p:spPr>
          <a:xfrm>
            <a:off x="2341483" y="4144970"/>
            <a:ext cx="3323340" cy="1899174"/>
          </a:xfrm>
          <a:prstGeom prst="wedgeRoundRectCallout">
            <a:avLst>
              <a:gd name="adj1" fmla="val -22037"/>
              <a:gd name="adj2" fmla="val -69352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Ja ir izvelēts </a:t>
            </a:r>
            <a:r>
              <a:rPr lang="lv-LV" sz="1400" b="1" err="1">
                <a:solidFill>
                  <a:srgbClr val="003C4A"/>
                </a:solidFill>
                <a:latin typeface="Century Gothic"/>
              </a:rPr>
              <a:t>External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, norādi dalībnieka e-pastu. Dalībniekam jābūt reģistrētam ARGOS sistēmā un viņa</a:t>
            </a:r>
            <a:r>
              <a:rPr lang="lv-LV" sz="14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A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RGOS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lv-LV" sz="1400" b="1" dirty="0">
                <a:solidFill>
                  <a:srgbClr val="FF0000"/>
                </a:solidFill>
                <a:latin typeface="Century Gothic"/>
              </a:rPr>
              <a:t>L</a:t>
            </a:r>
            <a:r>
              <a:rPr lang="pt-BR" sz="1400" b="1" err="1">
                <a:solidFill>
                  <a:srgbClr val="FF0000"/>
                </a:solidFill>
                <a:latin typeface="Century Gothic"/>
              </a:rPr>
              <a:t>ogin</a:t>
            </a:r>
            <a:r>
              <a:rPr lang="pt-BR" sz="1400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e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-</a:t>
            </a:r>
            <a:r>
              <a:rPr lang="pt-BR" sz="1400" err="1">
                <a:solidFill>
                  <a:srgbClr val="FF0000"/>
                </a:solidFill>
                <a:latin typeface="Century Gothic"/>
              </a:rPr>
              <a:t>past</a:t>
            </a:r>
            <a:r>
              <a:rPr lang="lv-LV" sz="1400" err="1">
                <a:solidFill>
                  <a:srgbClr val="FF0000"/>
                </a:solidFill>
                <a:latin typeface="Century Gothic"/>
              </a:rPr>
              <a:t>am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jāsakrīt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 ar </a:t>
            </a:r>
            <a:r>
              <a:rPr lang="lv-LV" sz="1400" b="1" dirty="0">
                <a:solidFill>
                  <a:srgbClr val="FF0000"/>
                </a:solidFill>
                <a:latin typeface="Century Gothic"/>
              </a:rPr>
              <a:t>I</a:t>
            </a:r>
            <a:r>
              <a:rPr lang="pt-BR" sz="1400" b="1" err="1">
                <a:solidFill>
                  <a:srgbClr val="FF0000"/>
                </a:solidFill>
                <a:latin typeface="Century Gothic"/>
              </a:rPr>
              <a:t>nvite</a:t>
            </a:r>
            <a:r>
              <a:rPr lang="pt-BR" sz="1400" dirty="0">
                <a:solidFill>
                  <a:srgbClr val="FF0000"/>
                </a:solidFill>
                <a:latin typeface="Century Gothic"/>
              </a:rPr>
              <a:t> e</a:t>
            </a:r>
            <a:r>
              <a:rPr lang="lv-LV" sz="1400" dirty="0">
                <a:solidFill>
                  <a:srgbClr val="FF0000"/>
                </a:solidFill>
                <a:latin typeface="Century Gothic"/>
              </a:rPr>
              <a:t>-</a:t>
            </a:r>
            <a:r>
              <a:rPr lang="pt-BR" sz="1400" err="1">
                <a:solidFill>
                  <a:srgbClr val="FF0000"/>
                </a:solidFill>
                <a:latin typeface="Century Gothic"/>
              </a:rPr>
              <a:t>pastu</a:t>
            </a:r>
            <a:r>
              <a:rPr lang="lv-LV" sz="1400" dirty="0">
                <a:solidFill>
                  <a:srgbClr val="002060"/>
                </a:solidFill>
                <a:latin typeface="Century Gothic"/>
              </a:rPr>
              <a:t>.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Dalībniekam būs jāapstiprina uzaicinājums savā e-pastā</a:t>
            </a:r>
          </a:p>
        </p:txBody>
      </p:sp>
      <p:sp>
        <p:nvSpPr>
          <p:cNvPr id="19" name="Taisnstūris 7">
            <a:extLst>
              <a:ext uri="{FF2B5EF4-FFF2-40B4-BE49-F238E27FC236}">
                <a16:creationId xmlns:a16="http://schemas.microsoft.com/office/drawing/2014/main" id="{140A7E54-D31D-7B41-BA7C-C5EA05BF4A0B}"/>
              </a:ext>
            </a:extLst>
          </p:cNvPr>
          <p:cNvSpPr/>
          <p:nvPr/>
        </p:nvSpPr>
        <p:spPr>
          <a:xfrm>
            <a:off x="9291782" y="4329197"/>
            <a:ext cx="1062182" cy="454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noFill/>
              </a:rPr>
              <a:t>0</a:t>
            </a:r>
          </a:p>
        </p:txBody>
      </p:sp>
      <p:sp>
        <p:nvSpPr>
          <p:cNvPr id="17" name="Taisnstūris 16">
            <a:extLst>
              <a:ext uri="{FF2B5EF4-FFF2-40B4-BE49-F238E27FC236}">
                <a16:creationId xmlns:a16="http://schemas.microsoft.com/office/drawing/2014/main" id="{2ADAE892-EDBA-4C97-A1B9-E9900ED58EC3}"/>
              </a:ext>
            </a:extLst>
          </p:cNvPr>
          <p:cNvSpPr/>
          <p:nvPr/>
        </p:nvSpPr>
        <p:spPr>
          <a:xfrm>
            <a:off x="5837600" y="2490967"/>
            <a:ext cx="1979155" cy="12655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CFDB9251-23FA-4378-80BF-DA1F04DE52CE}"/>
              </a:ext>
            </a:extLst>
          </p:cNvPr>
          <p:cNvSpPr/>
          <p:nvPr/>
        </p:nvSpPr>
        <p:spPr>
          <a:xfrm>
            <a:off x="7836048" y="2490716"/>
            <a:ext cx="2032981" cy="1265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0" name="Taisnstūris 19">
            <a:extLst>
              <a:ext uri="{FF2B5EF4-FFF2-40B4-BE49-F238E27FC236}">
                <a16:creationId xmlns:a16="http://schemas.microsoft.com/office/drawing/2014/main" id="{2955817B-1E8A-458D-8B3C-5B62E26582BA}"/>
              </a:ext>
            </a:extLst>
          </p:cNvPr>
          <p:cNvSpPr/>
          <p:nvPr/>
        </p:nvSpPr>
        <p:spPr>
          <a:xfrm>
            <a:off x="1911928" y="2490968"/>
            <a:ext cx="3906379" cy="6376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1" name="Taisnstūris 20">
            <a:extLst>
              <a:ext uri="{FF2B5EF4-FFF2-40B4-BE49-F238E27FC236}">
                <a16:creationId xmlns:a16="http://schemas.microsoft.com/office/drawing/2014/main" id="{E125D1EB-2048-4EC5-B9D9-049560AA963F}"/>
              </a:ext>
            </a:extLst>
          </p:cNvPr>
          <p:cNvSpPr/>
          <p:nvPr/>
        </p:nvSpPr>
        <p:spPr>
          <a:xfrm>
            <a:off x="1911928" y="3173177"/>
            <a:ext cx="3906379" cy="5833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2" name="Taisnstūris 15">
            <a:extLst>
              <a:ext uri="{FF2B5EF4-FFF2-40B4-BE49-F238E27FC236}">
                <a16:creationId xmlns:a16="http://schemas.microsoft.com/office/drawing/2014/main" id="{A0C72457-04D0-4F81-8999-43B831A67491}"/>
              </a:ext>
            </a:extLst>
          </p:cNvPr>
          <p:cNvSpPr/>
          <p:nvPr/>
        </p:nvSpPr>
        <p:spPr>
          <a:xfrm>
            <a:off x="1988586" y="3852832"/>
            <a:ext cx="401973" cy="33142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23" name="Runas burbulis: taisnstūrveida ar noapaļotiem stūriem 16">
            <a:extLst>
              <a:ext uri="{FF2B5EF4-FFF2-40B4-BE49-F238E27FC236}">
                <a16:creationId xmlns:a16="http://schemas.microsoft.com/office/drawing/2014/main" id="{855AD745-A066-45E1-AA95-592382545DD7}"/>
              </a:ext>
            </a:extLst>
          </p:cNvPr>
          <p:cNvSpPr/>
          <p:nvPr/>
        </p:nvSpPr>
        <p:spPr>
          <a:xfrm>
            <a:off x="170376" y="3577831"/>
            <a:ext cx="1634845" cy="959930"/>
          </a:xfrm>
          <a:prstGeom prst="wedgeRoundRectCallout">
            <a:avLst>
              <a:gd name="adj1" fmla="val 60583"/>
              <a:gd name="adj2" fmla="val 852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Pievieno citas personas, ja nepieciešams</a:t>
            </a:r>
          </a:p>
        </p:txBody>
      </p:sp>
    </p:spTree>
    <p:extLst>
      <p:ext uri="{BB962C8B-B14F-4D97-AF65-F5344CB8AC3E}">
        <p14:creationId xmlns:p14="http://schemas.microsoft.com/office/powerpoint/2010/main" val="1688154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24470C31-C408-4B62-9810-222D38B1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324"/>
            <a:ext cx="12192000" cy="6063351"/>
          </a:xfrm>
          <a:prstGeom prst="rect">
            <a:avLst/>
          </a:prstGeom>
        </p:spPr>
      </p:pic>
      <p:sp>
        <p:nvSpPr>
          <p:cNvPr id="5" name="Runas burbulis: taisnstūrveida ar noapaļotiem stūriem 10">
            <a:extLst>
              <a:ext uri="{FF2B5EF4-FFF2-40B4-BE49-F238E27FC236}">
                <a16:creationId xmlns:a16="http://schemas.microsoft.com/office/drawing/2014/main" id="{A2C000FC-7D54-43B6-A2F9-725FA92F39D9}"/>
              </a:ext>
            </a:extLst>
          </p:cNvPr>
          <p:cNvSpPr/>
          <p:nvPr/>
        </p:nvSpPr>
        <p:spPr>
          <a:xfrm>
            <a:off x="1391695" y="313655"/>
            <a:ext cx="6416032" cy="1556412"/>
          </a:xfrm>
          <a:prstGeom prst="wedgeRoundRectCallout">
            <a:avLst>
              <a:gd name="adj1" fmla="val -21719"/>
              <a:gd name="adj2" fmla="val -4598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b="1" dirty="0">
                <a:solidFill>
                  <a:srgbClr val="003C4A"/>
                </a:solidFill>
                <a:latin typeface="Century Gothic"/>
              </a:rPr>
              <a:t>Dalībnieku lomas</a:t>
            </a:r>
          </a:p>
          <a:p>
            <a:pPr algn="ctr"/>
            <a:endParaRPr lang="lv-LV" sz="1400" dirty="0">
              <a:solidFill>
                <a:srgbClr val="003C4A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Viewer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– ir tiesības skatīt plānu vai datu kopas aprakstu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Owner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–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ir </a:t>
            </a:r>
            <a:r>
              <a:rPr lang="en-US" sz="1400" dirty="0" err="1">
                <a:solidFill>
                  <a:srgbClr val="003C4A"/>
                </a:solidFill>
                <a:latin typeface="Century Gothic"/>
              </a:rPr>
              <a:t>pilnas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 tiesības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Description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Contributor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–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ir tiesības pievienot datu kopu aprakstus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400" i="1" dirty="0" err="1">
                <a:solidFill>
                  <a:srgbClr val="003C4A"/>
                </a:solidFill>
                <a:latin typeface="Century Gothic"/>
              </a:rPr>
              <a:t>Reviewer</a:t>
            </a:r>
            <a:r>
              <a:rPr lang="lv-LV" sz="1400" i="1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lv-LV" sz="1400" dirty="0">
                <a:solidFill>
                  <a:srgbClr val="003C4A"/>
                </a:solidFill>
                <a:latin typeface="Century Gothic"/>
              </a:rPr>
              <a:t>– ir tiesības ievietot komentārus</a:t>
            </a:r>
            <a:endParaRPr lang="lv-LV" sz="14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FDD24E59-3932-4175-9399-21F0873B8A73}"/>
              </a:ext>
            </a:extLst>
          </p:cNvPr>
          <p:cNvSpPr/>
          <p:nvPr/>
        </p:nvSpPr>
        <p:spPr>
          <a:xfrm>
            <a:off x="9167479" y="2250191"/>
            <a:ext cx="2170251" cy="855732"/>
          </a:xfrm>
          <a:prstGeom prst="wedgeRoundRectCallout">
            <a:avLst>
              <a:gd name="adj1" fmla="val 55452"/>
              <a:gd name="adj2" fmla="val 850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Lai pievienotu komentāru, spied uz šīs ikonas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F2A0EB72-0C63-44A3-8699-44BF933518EE}"/>
              </a:ext>
            </a:extLst>
          </p:cNvPr>
          <p:cNvSpPr/>
          <p:nvPr/>
        </p:nvSpPr>
        <p:spPr>
          <a:xfrm>
            <a:off x="8974820" y="2076120"/>
            <a:ext cx="385318" cy="348142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8" name="Taisnstūris 17">
            <a:extLst>
              <a:ext uri="{FF2B5EF4-FFF2-40B4-BE49-F238E27FC236}">
                <a16:creationId xmlns:a16="http://schemas.microsoft.com/office/drawing/2014/main" id="{B0E70F27-926B-4C14-A485-B431DB52B3F9}"/>
              </a:ext>
            </a:extLst>
          </p:cNvPr>
          <p:cNvSpPr/>
          <p:nvPr/>
        </p:nvSpPr>
        <p:spPr>
          <a:xfrm>
            <a:off x="11473060" y="2603613"/>
            <a:ext cx="420549" cy="420238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5">
            <a:extLst>
              <a:ext uri="{FF2B5EF4-FFF2-40B4-BE49-F238E27FC236}">
                <a16:creationId xmlns:a16="http://schemas.microsoft.com/office/drawing/2014/main" id="{6B1208A1-4320-4D69-821A-7B9E2A4B0C9A}"/>
              </a:ext>
            </a:extLst>
          </p:cNvPr>
          <p:cNvSpPr/>
          <p:nvPr/>
        </p:nvSpPr>
        <p:spPr>
          <a:xfrm>
            <a:off x="932873" y="2636327"/>
            <a:ext cx="2308895" cy="645440"/>
          </a:xfrm>
          <a:prstGeom prst="wedgeRoundRectCallout">
            <a:avLst>
              <a:gd name="adj1" fmla="val 68745"/>
              <a:gd name="adj2" fmla="val 23177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Ieraksti komentāra tekstu</a:t>
            </a:r>
            <a:endParaRPr lang="lv-LV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aisnstūris 6">
            <a:extLst>
              <a:ext uri="{FF2B5EF4-FFF2-40B4-BE49-F238E27FC236}">
                <a16:creationId xmlns:a16="http://schemas.microsoft.com/office/drawing/2014/main" id="{5D03352C-912E-4357-9D92-DA12F0F2F83F}"/>
              </a:ext>
            </a:extLst>
          </p:cNvPr>
          <p:cNvSpPr/>
          <p:nvPr/>
        </p:nvSpPr>
        <p:spPr>
          <a:xfrm>
            <a:off x="709593" y="2465590"/>
            <a:ext cx="385318" cy="348142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2.</a:t>
            </a:r>
          </a:p>
        </p:txBody>
      </p:sp>
      <p:sp>
        <p:nvSpPr>
          <p:cNvPr id="11" name="Runas burbulis: taisnstūrveida ar noapaļotiem stūriem 5">
            <a:extLst>
              <a:ext uri="{FF2B5EF4-FFF2-40B4-BE49-F238E27FC236}">
                <a16:creationId xmlns:a16="http://schemas.microsoft.com/office/drawing/2014/main" id="{873EE5C5-E5A1-4CEA-9A3B-57DA6EC3C558}"/>
              </a:ext>
            </a:extLst>
          </p:cNvPr>
          <p:cNvSpPr/>
          <p:nvPr/>
        </p:nvSpPr>
        <p:spPr>
          <a:xfrm>
            <a:off x="2369325" y="4556017"/>
            <a:ext cx="2718984" cy="788584"/>
          </a:xfrm>
          <a:prstGeom prst="wedgeRoundRectCallout">
            <a:avLst>
              <a:gd name="adj1" fmla="val 8142"/>
              <a:gd name="adj2" fmla="val -116081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Norādi, vai komentārs ir privāts vai publisks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6">
            <a:extLst>
              <a:ext uri="{FF2B5EF4-FFF2-40B4-BE49-F238E27FC236}">
                <a16:creationId xmlns:a16="http://schemas.microsoft.com/office/drawing/2014/main" id="{21F5D7F9-A9C9-417E-83C2-28749A27A4D7}"/>
              </a:ext>
            </a:extLst>
          </p:cNvPr>
          <p:cNvSpPr/>
          <p:nvPr/>
        </p:nvSpPr>
        <p:spPr>
          <a:xfrm>
            <a:off x="2156643" y="4371173"/>
            <a:ext cx="385318" cy="348142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3.</a:t>
            </a:r>
          </a:p>
        </p:txBody>
      </p:sp>
      <p:sp>
        <p:nvSpPr>
          <p:cNvPr id="16" name="Runas burbulis: taisnstūrveida ar noapaļotiem stūriem 5">
            <a:extLst>
              <a:ext uri="{FF2B5EF4-FFF2-40B4-BE49-F238E27FC236}">
                <a16:creationId xmlns:a16="http://schemas.microsoft.com/office/drawing/2014/main" id="{6F3A2442-2524-42EA-8F6B-7E064C6B0FB6}"/>
              </a:ext>
            </a:extLst>
          </p:cNvPr>
          <p:cNvSpPr/>
          <p:nvPr/>
        </p:nvSpPr>
        <p:spPr>
          <a:xfrm>
            <a:off x="7147077" y="4477922"/>
            <a:ext cx="2376122" cy="564133"/>
          </a:xfrm>
          <a:prstGeom prst="wedgeRoundRectCallout">
            <a:avLst>
              <a:gd name="adj1" fmla="val -20917"/>
              <a:gd name="adj2" fmla="val -127369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Publicē komentāru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7" name="Taisnstūris 6">
            <a:extLst>
              <a:ext uri="{FF2B5EF4-FFF2-40B4-BE49-F238E27FC236}">
                <a16:creationId xmlns:a16="http://schemas.microsoft.com/office/drawing/2014/main" id="{ED737A10-562B-42F0-91CE-E5A39D2A8E20}"/>
              </a:ext>
            </a:extLst>
          </p:cNvPr>
          <p:cNvSpPr/>
          <p:nvPr/>
        </p:nvSpPr>
        <p:spPr>
          <a:xfrm>
            <a:off x="9330540" y="4303851"/>
            <a:ext cx="385318" cy="348142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4.</a:t>
            </a:r>
          </a:p>
        </p:txBody>
      </p:sp>
      <p:sp>
        <p:nvSpPr>
          <p:cNvPr id="18" name="Taisnstūris 17">
            <a:extLst>
              <a:ext uri="{FF2B5EF4-FFF2-40B4-BE49-F238E27FC236}">
                <a16:creationId xmlns:a16="http://schemas.microsoft.com/office/drawing/2014/main" id="{E9FFCDDE-D09D-4705-80C1-BC2964553DE1}"/>
              </a:ext>
            </a:extLst>
          </p:cNvPr>
          <p:cNvSpPr/>
          <p:nvPr/>
        </p:nvSpPr>
        <p:spPr>
          <a:xfrm>
            <a:off x="7309548" y="3546535"/>
            <a:ext cx="1160197" cy="480518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9" name="Taisnstūris 17">
            <a:extLst>
              <a:ext uri="{FF2B5EF4-FFF2-40B4-BE49-F238E27FC236}">
                <a16:creationId xmlns:a16="http://schemas.microsoft.com/office/drawing/2014/main" id="{AA5AB9AC-A27B-4DEB-82D1-91EDB7514B4C}"/>
              </a:ext>
            </a:extLst>
          </p:cNvPr>
          <p:cNvSpPr/>
          <p:nvPr/>
        </p:nvSpPr>
        <p:spPr>
          <a:xfrm>
            <a:off x="3616986" y="3486256"/>
            <a:ext cx="982725" cy="540797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33239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4F6313E2-EE60-4F9B-905C-032A1530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655"/>
            <a:ext cx="12192000" cy="6198689"/>
          </a:xfrm>
          <a:prstGeom prst="rect">
            <a:avLst/>
          </a:prstGeom>
        </p:spPr>
      </p:pic>
      <p:sp>
        <p:nvSpPr>
          <p:cNvPr id="6" name="Runas burbulis: taisnstūrveida ar noapaļotiem stūriem 5">
            <a:extLst>
              <a:ext uri="{FF2B5EF4-FFF2-40B4-BE49-F238E27FC236}">
                <a16:creationId xmlns:a16="http://schemas.microsoft.com/office/drawing/2014/main" id="{9BEDCCB8-08F9-C989-D21B-5F3266E80052}"/>
              </a:ext>
            </a:extLst>
          </p:cNvPr>
          <p:cNvSpPr/>
          <p:nvPr/>
        </p:nvSpPr>
        <p:spPr>
          <a:xfrm>
            <a:off x="9653306" y="2126425"/>
            <a:ext cx="2259564" cy="2279319"/>
          </a:xfrm>
          <a:prstGeom prst="wedgeRoundRectCallout">
            <a:avLst>
              <a:gd name="adj1" fmla="val 26699"/>
              <a:gd name="adj2" fmla="val 59988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uz ikonas, ja vēlies noņemt lietotāj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u no 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dalībnieku</a:t>
            </a:r>
            <a:r>
              <a:rPr lang="en-US" sz="1600" dirty="0">
                <a:solidFill>
                  <a:srgbClr val="003C4A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rgbClr val="003C4A"/>
                </a:solidFill>
                <a:latin typeface="Century Gothic"/>
              </a:rPr>
              <a:t>saraksta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. To var izdarīt tikai melnraksta (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Draft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) režīmā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C0D265AA-9D7A-E1FC-9360-73232FEA8B79}"/>
              </a:ext>
            </a:extLst>
          </p:cNvPr>
          <p:cNvSpPr/>
          <p:nvPr/>
        </p:nvSpPr>
        <p:spPr>
          <a:xfrm>
            <a:off x="9460647" y="2026491"/>
            <a:ext cx="385318" cy="348142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1.</a:t>
            </a:r>
          </a:p>
        </p:txBody>
      </p:sp>
      <p:sp>
        <p:nvSpPr>
          <p:cNvPr id="8" name="Taisnstūris 15">
            <a:extLst>
              <a:ext uri="{FF2B5EF4-FFF2-40B4-BE49-F238E27FC236}">
                <a16:creationId xmlns:a16="http://schemas.microsoft.com/office/drawing/2014/main" id="{487A41DB-C9FB-4EE7-ADA7-31B61D6CEC8A}"/>
              </a:ext>
            </a:extLst>
          </p:cNvPr>
          <p:cNvSpPr/>
          <p:nvPr/>
        </p:nvSpPr>
        <p:spPr>
          <a:xfrm>
            <a:off x="2228731" y="3298652"/>
            <a:ext cx="828506" cy="33142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9" name="Runas burbulis: taisnstūrveida ar noapaļotiem stūriem 26">
            <a:extLst>
              <a:ext uri="{FF2B5EF4-FFF2-40B4-BE49-F238E27FC236}">
                <a16:creationId xmlns:a16="http://schemas.microsoft.com/office/drawing/2014/main" id="{2383FB2D-9506-4670-BC35-E735348A0F1F}"/>
              </a:ext>
            </a:extLst>
          </p:cNvPr>
          <p:cNvSpPr/>
          <p:nvPr/>
        </p:nvSpPr>
        <p:spPr>
          <a:xfrm>
            <a:off x="360492" y="2342065"/>
            <a:ext cx="1836670" cy="924019"/>
          </a:xfrm>
          <a:prstGeom prst="wedgeRoundRectCallout">
            <a:avLst>
              <a:gd name="adj1" fmla="val 50237"/>
              <a:gd name="adj2" fmla="val 76793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Plāns ir melnraksta režīmā (nav </a:t>
            </a:r>
            <a:r>
              <a:rPr lang="lv-LV" sz="1300" dirty="0" err="1">
                <a:solidFill>
                  <a:srgbClr val="003C4A"/>
                </a:solidFill>
                <a:latin typeface="Century Gothic" panose="020B0502020202020204" pitchFamily="34" charset="0"/>
              </a:rPr>
              <a:t>finalizēts</a:t>
            </a:r>
            <a:r>
              <a:rPr lang="lv-LV" sz="1300" dirty="0">
                <a:solidFill>
                  <a:srgbClr val="003C4A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7132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611E0F6-A4DC-8C22-0ACF-46A26D1AB879}"/>
              </a:ext>
            </a:extLst>
          </p:cNvPr>
          <p:cNvSpPr/>
          <p:nvPr/>
        </p:nvSpPr>
        <p:spPr>
          <a:xfrm>
            <a:off x="-1252950" y="-1258482"/>
            <a:ext cx="4070173" cy="4412815"/>
          </a:xfrm>
          <a:prstGeom prst="ellipse">
            <a:avLst/>
          </a:prstGeom>
          <a:gradFill flip="none" rotWithShape="1">
            <a:gsLst>
              <a:gs pos="0">
                <a:srgbClr val="FFB82E">
                  <a:alpha val="52000"/>
                </a:srgbClr>
              </a:gs>
              <a:gs pos="73000">
                <a:srgbClr val="FFB82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DD1EDC-4C42-5AC5-653A-7B7D9054FCB8}"/>
              </a:ext>
            </a:extLst>
          </p:cNvPr>
          <p:cNvSpPr/>
          <p:nvPr/>
        </p:nvSpPr>
        <p:spPr>
          <a:xfrm>
            <a:off x="3951387" y="4328204"/>
            <a:ext cx="4070173" cy="4412815"/>
          </a:xfrm>
          <a:prstGeom prst="ellipse">
            <a:avLst/>
          </a:prstGeom>
          <a:gradFill flip="none" rotWithShape="1">
            <a:gsLst>
              <a:gs pos="0">
                <a:srgbClr val="FFB82E">
                  <a:alpha val="52000"/>
                </a:srgbClr>
              </a:gs>
              <a:gs pos="73000">
                <a:srgbClr val="FFB82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lv-LV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B410C-F01F-465D-962A-8CB5B2CCEBE3}"/>
              </a:ext>
            </a:extLst>
          </p:cNvPr>
          <p:cNvSpPr txBox="1"/>
          <p:nvPr/>
        </p:nvSpPr>
        <p:spPr>
          <a:xfrm>
            <a:off x="1430320" y="1712183"/>
            <a:ext cx="533959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lv-LV" sz="3600" b="1" dirty="0">
                <a:solidFill>
                  <a:srgbClr val="003C4A"/>
                </a:solidFill>
                <a:latin typeface="Century Gothic"/>
              </a:rPr>
              <a:t>Lai veicas pētniecības datu pārvaldībā un datu pārvaldības plānā sastādīšanā!</a:t>
            </a:r>
          </a:p>
        </p:txBody>
      </p:sp>
      <p:sp>
        <p:nvSpPr>
          <p:cNvPr id="9" name="Taisnstūris: ar noapaļotiem stūriem 8">
            <a:extLst>
              <a:ext uri="{FF2B5EF4-FFF2-40B4-BE49-F238E27FC236}">
                <a16:creationId xmlns:a16="http://schemas.microsoft.com/office/drawing/2014/main" id="{ED87A5EF-85DC-42F3-8CBB-E58693517C67}"/>
              </a:ext>
            </a:extLst>
          </p:cNvPr>
          <p:cNvSpPr/>
          <p:nvPr/>
        </p:nvSpPr>
        <p:spPr>
          <a:xfrm>
            <a:off x="8099065" y="647849"/>
            <a:ext cx="3405674" cy="57800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lv-LV" dirty="0">
              <a:solidFill>
                <a:srgbClr val="002060"/>
              </a:solidFill>
            </a:endParaRPr>
          </a:p>
          <a:p>
            <a:pPr algn="ctr"/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Ja ir jautājumi vai nepieciešama palīdzība, raksti datu kuratoriem</a:t>
            </a:r>
          </a:p>
          <a:p>
            <a:pPr algn="ctr"/>
            <a:endParaRPr lang="lv-LV" sz="1600" dirty="0">
              <a:solidFill>
                <a:srgbClr val="003C4A"/>
              </a:solidFill>
              <a:latin typeface="Century Gothic" panose="020B0502020202020204" pitchFamily="34" charset="0"/>
            </a:endParaRPr>
          </a:p>
          <a:p>
            <a:endParaRPr lang="lv-LV" sz="1600" dirty="0">
              <a:solidFill>
                <a:srgbClr val="003C4A"/>
              </a:solidFill>
              <a:latin typeface="Century Gothic" panose="020B0502020202020204" pitchFamily="34" charset="0"/>
            </a:endParaRPr>
          </a:p>
          <a:p>
            <a:r>
              <a:rPr lang="lv-LV" sz="1600" dirty="0">
                <a:solidFill>
                  <a:srgbClr val="003C4A"/>
                </a:solidFill>
                <a:latin typeface="Century Gothic"/>
              </a:rPr>
              <a:t>Latvijas </a:t>
            </a:r>
            <a:r>
              <a:rPr lang="lv-LV" sz="1600" dirty="0" err="1">
                <a:solidFill>
                  <a:srgbClr val="003C4A"/>
                </a:solidFill>
                <a:latin typeface="Century Gothic"/>
              </a:rPr>
              <a:t>Biozinātņu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un tehnoloģiju universitāte</a:t>
            </a:r>
          </a:p>
          <a:p>
            <a:pPr algn="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datukuratori@lbtu.lv</a:t>
            </a:r>
            <a:r>
              <a:rPr lang="lv-LV" sz="1600" b="1" dirty="0">
                <a:solidFill>
                  <a:srgbClr val="4BCDB4"/>
                </a:solidFill>
                <a:latin typeface="Century Gothic"/>
              </a:rPr>
              <a:t> </a:t>
            </a:r>
          </a:p>
          <a:p>
            <a:endParaRPr lang="lv-LV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lv-LV" sz="1600" dirty="0">
                <a:solidFill>
                  <a:srgbClr val="003C4A"/>
                </a:solidFill>
                <a:latin typeface="Century Gothic"/>
              </a:rPr>
              <a:t>Latvijas Universitāte</a:t>
            </a:r>
          </a:p>
          <a:p>
            <a:pPr algn="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datu.kuratori@lu.lv</a:t>
            </a:r>
            <a:endParaRPr lang="lv-LV" sz="1600" b="1" dirty="0">
              <a:solidFill>
                <a:srgbClr val="4BCDB4"/>
              </a:solidFill>
              <a:latin typeface="Century Gothic"/>
            </a:endParaRPr>
          </a:p>
          <a:p>
            <a:endParaRPr lang="lv-LV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lv-LV" sz="1600" dirty="0">
                <a:solidFill>
                  <a:srgbClr val="003C4A"/>
                </a:solidFill>
                <a:latin typeface="Century Gothic"/>
              </a:rPr>
              <a:t>Rīgas Stradiņa universitāte</a:t>
            </a:r>
          </a:p>
          <a:p>
            <a:pPr algn="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datukuratori@rsu.lv</a:t>
            </a:r>
            <a:r>
              <a:rPr lang="lv-LV" sz="1600" b="1" dirty="0">
                <a:solidFill>
                  <a:srgbClr val="4BCDB4"/>
                </a:solidFill>
                <a:latin typeface="Century Gothic"/>
              </a:rPr>
              <a:t> </a:t>
            </a:r>
            <a:r>
              <a:rPr lang="lv-LV" sz="1600" dirty="0">
                <a:solidFill>
                  <a:schemeClr val="tx1"/>
                </a:solidFill>
                <a:latin typeface="Century Gothic"/>
              </a:rPr>
              <a:t> </a:t>
            </a:r>
          </a:p>
          <a:p>
            <a:endParaRPr lang="lv-LV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lv-LV" sz="1600" dirty="0">
                <a:solidFill>
                  <a:srgbClr val="003C4A"/>
                </a:solidFill>
                <a:latin typeface="Century Gothic"/>
              </a:rPr>
              <a:t>Rīgas Tehniskā universitāte</a:t>
            </a:r>
          </a:p>
          <a:p>
            <a:pPr algn="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datukuratori@rtu.lv</a:t>
            </a:r>
            <a:r>
              <a:rPr lang="lv-LV" sz="1600" b="1" dirty="0">
                <a:solidFill>
                  <a:srgbClr val="4BCDB4"/>
                </a:solidFill>
                <a:latin typeface="Century Gothic"/>
              </a:rPr>
              <a:t> </a:t>
            </a:r>
          </a:p>
          <a:p>
            <a:endParaRPr lang="lv-LV" sz="1600" dirty="0">
              <a:solidFill>
                <a:srgbClr val="002060"/>
              </a:solidFill>
              <a:latin typeface="Century Gothic"/>
            </a:endParaRPr>
          </a:p>
          <a:p>
            <a:r>
              <a:rPr lang="lv-LV" sz="1600" dirty="0">
                <a:solidFill>
                  <a:srgbClr val="003C4A"/>
                </a:solidFill>
                <a:latin typeface="Century Gothic"/>
              </a:rPr>
              <a:t>Visās citās institūcijās</a:t>
            </a:r>
            <a:endParaRPr lang="en-US" sz="1600" dirty="0">
              <a:solidFill>
                <a:srgbClr val="003C4A"/>
              </a:solidFill>
              <a:latin typeface="Century Gothic"/>
            </a:endParaRPr>
          </a:p>
          <a:p>
            <a:pPr algn="r"/>
            <a:r>
              <a:rPr lang="lv-LV" sz="1600" b="1" dirty="0">
                <a:solidFill>
                  <a:srgbClr val="4BCDB4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datukuratori@vpc.lv</a:t>
            </a:r>
            <a:r>
              <a:rPr lang="lv-LV" sz="1600" b="1" dirty="0">
                <a:solidFill>
                  <a:srgbClr val="4BCDB4"/>
                </a:solidFill>
                <a:latin typeface="Century Gothic"/>
              </a:rPr>
              <a:t> </a:t>
            </a:r>
            <a:endParaRPr lang="lv-LV" b="1" dirty="0">
              <a:solidFill>
                <a:srgbClr val="4BCDB4"/>
              </a:solidFill>
              <a:ea typeface="Calibri" panose="020F0502020204030204"/>
              <a:cs typeface="Calibri" panose="020F0502020204030204"/>
            </a:endParaRPr>
          </a:p>
          <a:p>
            <a:pPr algn="r"/>
            <a:endParaRPr lang="lv-LV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A33A0834-EAFB-49A4-9939-E3332165D2F2}"/>
              </a:ext>
            </a:extLst>
          </p:cNvPr>
          <p:cNvSpPr/>
          <p:nvPr/>
        </p:nvSpPr>
        <p:spPr>
          <a:xfrm>
            <a:off x="1825536" y="5704436"/>
            <a:ext cx="600497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1200" i="1" dirty="0">
                <a:solidFill>
                  <a:srgbClr val="003C4A"/>
                </a:solidFill>
                <a:latin typeface="Century Gothic"/>
                <a:ea typeface="Aptos"/>
              </a:rPr>
              <a:t>Materiāls sagatavots Eiropas Savienības Atveseļošanas fonda projekta Nr. 2.1.3.1.i.0/2/23/I/CFLA/002 “Atbalsts atvērtās zinātnes ieviešanai praksē, kā arī izveidoti risinājumi zinātnes datu koplietošanai un dalībai ES atvērtajā zinātnes mākonī” ietvaros</a:t>
            </a:r>
            <a:endParaRPr lang="lv-LV" sz="1200" i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EE65FE18-A241-4F5A-AA66-D0FC14934C91}"/>
              </a:ext>
            </a:extLst>
          </p:cNvPr>
          <p:cNvSpPr/>
          <p:nvPr/>
        </p:nvSpPr>
        <p:spPr>
          <a:xfrm>
            <a:off x="7631736" y="424932"/>
            <a:ext cx="637775" cy="632081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Picture 4" descr="EU_LOGO_LV.png">
            <a:extLst>
              <a:ext uri="{FF2B5EF4-FFF2-40B4-BE49-F238E27FC236}">
                <a16:creationId xmlns:a16="http://schemas.microsoft.com/office/drawing/2014/main" id="{FB78CB09-EF97-8B1C-E28F-0C2FAAFB7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63" y="5643376"/>
            <a:ext cx="1438333" cy="675294"/>
          </a:xfrm>
          <a:prstGeom prst="rect">
            <a:avLst/>
          </a:prstGeom>
        </p:spPr>
      </p:pic>
      <p:pic>
        <p:nvPicPr>
          <p:cNvPr id="8" name="Graphic 7" descr="Smiling face outline with solid fill">
            <a:extLst>
              <a:ext uri="{FF2B5EF4-FFF2-40B4-BE49-F238E27FC236}">
                <a16:creationId xmlns:a16="http://schemas.microsoft.com/office/drawing/2014/main" id="{64737FC1-2AEC-79D5-D93E-44757EDFA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158" y="423055"/>
            <a:ext cx="657102" cy="6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40CEE-F849-83F5-C19B-D144AA2B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0" y="970471"/>
            <a:ext cx="11876970" cy="5591735"/>
          </a:xfrm>
          <a:prstGeom prst="rect">
            <a:avLst/>
          </a:prstGeom>
        </p:spPr>
      </p:pic>
      <p:sp>
        <p:nvSpPr>
          <p:cNvPr id="5" name="Runas burbulis: taisnstūrveida ar noapaļotiem stūriem 2">
            <a:extLst>
              <a:ext uri="{FF2B5EF4-FFF2-40B4-BE49-F238E27FC236}">
                <a16:creationId xmlns:a16="http://schemas.microsoft.com/office/drawing/2014/main" id="{EBA8622D-D951-472D-8EA7-4F092A2CA09F}"/>
              </a:ext>
            </a:extLst>
          </p:cNvPr>
          <p:cNvSpPr/>
          <p:nvPr/>
        </p:nvSpPr>
        <p:spPr>
          <a:xfrm>
            <a:off x="778080" y="242261"/>
            <a:ext cx="10641432" cy="637300"/>
          </a:xfrm>
          <a:prstGeom prst="wedgeRoundRectCallout">
            <a:avLst>
              <a:gd name="adj1" fmla="val 49657"/>
              <a:gd name="adj2" fmla="val -7076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Autorizējoties, publisko aprakstu var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eksportēt/saglabāt</a:t>
            </a:r>
          </a:p>
        </p:txBody>
      </p:sp>
      <p:sp>
        <p:nvSpPr>
          <p:cNvPr id="6" name="Taisnstūris 4">
            <a:extLst>
              <a:ext uri="{FF2B5EF4-FFF2-40B4-BE49-F238E27FC236}">
                <a16:creationId xmlns:a16="http://schemas.microsoft.com/office/drawing/2014/main" id="{54CF53FD-E429-4459-8F07-411F1D855DDC}"/>
              </a:ext>
            </a:extLst>
          </p:cNvPr>
          <p:cNvSpPr/>
          <p:nvPr/>
        </p:nvSpPr>
        <p:spPr>
          <a:xfrm>
            <a:off x="199617" y="2788024"/>
            <a:ext cx="1345404" cy="270571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5">
            <a:extLst>
              <a:ext uri="{FF2B5EF4-FFF2-40B4-BE49-F238E27FC236}">
                <a16:creationId xmlns:a16="http://schemas.microsoft.com/office/drawing/2014/main" id="{1197ED91-883F-4959-A696-8B300645F921}"/>
              </a:ext>
            </a:extLst>
          </p:cNvPr>
          <p:cNvSpPr/>
          <p:nvPr/>
        </p:nvSpPr>
        <p:spPr>
          <a:xfrm>
            <a:off x="2135942" y="4085405"/>
            <a:ext cx="586237" cy="331694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unas burbulis: taisnstūrveida ar noapaļotiem stūriem 6">
            <a:extLst>
              <a:ext uri="{FF2B5EF4-FFF2-40B4-BE49-F238E27FC236}">
                <a16:creationId xmlns:a16="http://schemas.microsoft.com/office/drawing/2014/main" id="{DA530793-6571-4A20-B57E-7AA33B1BCA76}"/>
              </a:ext>
            </a:extLst>
          </p:cNvPr>
          <p:cNvSpPr/>
          <p:nvPr/>
        </p:nvSpPr>
        <p:spPr>
          <a:xfrm>
            <a:off x="4705921" y="4417099"/>
            <a:ext cx="2875477" cy="1340224"/>
          </a:xfrm>
          <a:prstGeom prst="wedgeRoundRectCallout">
            <a:avLst>
              <a:gd name="adj1" fmla="val -123364"/>
              <a:gd name="adj2" fmla="val -49209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uz </a:t>
            </a:r>
            <a:r>
              <a:rPr lang="lv-LV" sz="1600" b="1" dirty="0" err="1">
                <a:solidFill>
                  <a:srgbClr val="003C4A"/>
                </a:solidFill>
                <a:latin typeface="Century Gothic"/>
              </a:rPr>
              <a:t>Export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lai saglabātu datu kopas aprakstu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 PDF, WORD va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i </a:t>
            </a:r>
            <a:r>
              <a:rPr lang="lv-LV" sz="1600" i="1" dirty="0">
                <a:solidFill>
                  <a:srgbClr val="003C4A"/>
                </a:solidFill>
                <a:latin typeface="Century Gothic"/>
              </a:rPr>
              <a:t>XML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formātā</a:t>
            </a:r>
          </a:p>
        </p:txBody>
      </p:sp>
      <p:sp>
        <p:nvSpPr>
          <p:cNvPr id="9" name="Taisnstūris 5">
            <a:extLst>
              <a:ext uri="{FF2B5EF4-FFF2-40B4-BE49-F238E27FC236}">
                <a16:creationId xmlns:a16="http://schemas.microsoft.com/office/drawing/2014/main" id="{92D61CC9-1BD3-436A-85B7-90609909A77B}"/>
              </a:ext>
            </a:extLst>
          </p:cNvPr>
          <p:cNvSpPr/>
          <p:nvPr/>
        </p:nvSpPr>
        <p:spPr>
          <a:xfrm>
            <a:off x="2135942" y="3626224"/>
            <a:ext cx="6047850" cy="348143"/>
          </a:xfrm>
          <a:prstGeom prst="rect">
            <a:avLst/>
          </a:prstGeom>
          <a:noFill/>
          <a:ln>
            <a:solidFill>
              <a:srgbClr val="FFB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unas burbulis: taisnstūrveida ar noapaļotiem stūriem 6">
            <a:extLst>
              <a:ext uri="{FF2B5EF4-FFF2-40B4-BE49-F238E27FC236}">
                <a16:creationId xmlns:a16="http://schemas.microsoft.com/office/drawing/2014/main" id="{34A70B54-5D8F-4864-8CAB-A23E3D2E3B41}"/>
              </a:ext>
            </a:extLst>
          </p:cNvPr>
          <p:cNvSpPr/>
          <p:nvPr/>
        </p:nvSpPr>
        <p:spPr>
          <a:xfrm>
            <a:off x="7124701" y="1981200"/>
            <a:ext cx="2419474" cy="1340224"/>
          </a:xfrm>
          <a:prstGeom prst="wedgeRoundRectCallout">
            <a:avLst>
              <a:gd name="adj1" fmla="val -23291"/>
              <a:gd name="adj2" fmla="val 71680"/>
              <a:gd name="adj3" fmla="val 16667"/>
            </a:avLst>
          </a:prstGeom>
          <a:ln>
            <a:solidFill>
              <a:srgbClr val="FFB82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400" dirty="0">
                <a:solidFill>
                  <a:srgbClr val="003C4A"/>
                </a:solidFill>
                <a:latin typeface="Century Gothic"/>
              </a:rPr>
              <a:t>Datu kopas apraksts ir piesaistīts šim datu pārvaldības plānam</a:t>
            </a:r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458D9026-F92F-479C-A7DF-3FF03750F45F}"/>
              </a:ext>
            </a:extLst>
          </p:cNvPr>
          <p:cNvSpPr/>
          <p:nvPr/>
        </p:nvSpPr>
        <p:spPr>
          <a:xfrm>
            <a:off x="7392645" y="4251252"/>
            <a:ext cx="377505" cy="348143"/>
          </a:xfrm>
          <a:prstGeom prst="rect">
            <a:avLst/>
          </a:prstGeom>
          <a:solidFill>
            <a:srgbClr val="FFB8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3969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A442F635-C2E5-49B9-965F-A96FA003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938"/>
            <a:ext cx="12192000" cy="4574845"/>
          </a:xfrm>
          <a:prstGeom prst="rect">
            <a:avLst/>
          </a:prstGeom>
        </p:spPr>
      </p:pic>
      <p:sp>
        <p:nvSpPr>
          <p:cNvPr id="11" name="Runas burbulis: taisnstūrveida ar noapaļotiem stūriem 10">
            <a:extLst>
              <a:ext uri="{FF2B5EF4-FFF2-40B4-BE49-F238E27FC236}">
                <a16:creationId xmlns:a16="http://schemas.microsoft.com/office/drawing/2014/main" id="{F389DEDA-ECC0-46A1-A318-8D3C1FBBC1CD}"/>
              </a:ext>
            </a:extLst>
          </p:cNvPr>
          <p:cNvSpPr/>
          <p:nvPr/>
        </p:nvSpPr>
        <p:spPr>
          <a:xfrm>
            <a:off x="7541702" y="2332662"/>
            <a:ext cx="3657600" cy="662732"/>
          </a:xfrm>
          <a:prstGeom prst="wedgeRoundRectCallout">
            <a:avLst>
              <a:gd name="adj1" fmla="val 21561"/>
              <a:gd name="adj2" fmla="val -990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LOG IN</a:t>
            </a: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5ACED96E-B4BA-40F6-9641-9F1E14EB0FDD}"/>
              </a:ext>
            </a:extLst>
          </p:cNvPr>
          <p:cNvSpPr/>
          <p:nvPr/>
        </p:nvSpPr>
        <p:spPr>
          <a:xfrm>
            <a:off x="7411673" y="2227500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F2D89B08-DFDC-493A-951C-1706A7D75F67}"/>
              </a:ext>
            </a:extLst>
          </p:cNvPr>
          <p:cNvSpPr/>
          <p:nvPr/>
        </p:nvSpPr>
        <p:spPr>
          <a:xfrm>
            <a:off x="9857064" y="1731352"/>
            <a:ext cx="595620" cy="273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noFill/>
            </a:endParaRPr>
          </a:p>
        </p:txBody>
      </p:sp>
      <p:sp>
        <p:nvSpPr>
          <p:cNvPr id="15" name="Runas burbulis: taisnstūrveida ar noapaļotiem stūriem 14">
            <a:extLst>
              <a:ext uri="{FF2B5EF4-FFF2-40B4-BE49-F238E27FC236}">
                <a16:creationId xmlns:a16="http://schemas.microsoft.com/office/drawing/2014/main" id="{3A34DC44-F44B-4359-BD8E-901DF5768938}"/>
              </a:ext>
            </a:extLst>
          </p:cNvPr>
          <p:cNvSpPr/>
          <p:nvPr/>
        </p:nvSpPr>
        <p:spPr>
          <a:xfrm>
            <a:off x="1179557" y="517720"/>
            <a:ext cx="9832886" cy="873056"/>
          </a:xfrm>
          <a:prstGeom prst="wedgeRoundRectCallout">
            <a:avLst>
              <a:gd name="adj1" fmla="val 49075"/>
              <a:gd name="adj2" fmla="val -2537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Lai uzsāktu datu pārvaldības plāna (DPP) veidošanu, pārlūkā atver adresi</a:t>
            </a:r>
            <a:r>
              <a:rPr lang="lv-LV" sz="1600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lv-LV" sz="1600" b="1" dirty="0">
                <a:solidFill>
                  <a:srgbClr val="4BCDB4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https://argos.openaire.eu/</a:t>
            </a:r>
            <a:r>
              <a:rPr lang="lv-LV" sz="1600" dirty="0">
                <a:solidFill>
                  <a:srgbClr val="4BCDB4"/>
                </a:solidFill>
                <a:latin typeface="Century Gothic"/>
              </a:rPr>
              <a:t> </a:t>
            </a:r>
            <a:endParaRPr lang="lv-LV" sz="1600" b="1" dirty="0">
              <a:solidFill>
                <a:srgbClr val="4BCDB4"/>
              </a:solidFill>
              <a:latin typeface="Century Gothic"/>
            </a:endParaRP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B8475807-4F0E-47F9-BE82-94702AB38048}"/>
              </a:ext>
            </a:extLst>
          </p:cNvPr>
          <p:cNvSpPr/>
          <p:nvPr/>
        </p:nvSpPr>
        <p:spPr>
          <a:xfrm>
            <a:off x="990804" y="407015"/>
            <a:ext cx="377505" cy="34814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35063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nas burbulis: taisnstūrveida ar noapaļotiem stūriem 4">
            <a:extLst>
              <a:ext uri="{FF2B5EF4-FFF2-40B4-BE49-F238E27FC236}">
                <a16:creationId xmlns:a16="http://schemas.microsoft.com/office/drawing/2014/main" id="{CCDF7A0D-4F45-4B6A-A617-47319631FA3B}"/>
              </a:ext>
            </a:extLst>
          </p:cNvPr>
          <p:cNvSpPr/>
          <p:nvPr/>
        </p:nvSpPr>
        <p:spPr>
          <a:xfrm>
            <a:off x="809538" y="847417"/>
            <a:ext cx="4085439" cy="662731"/>
          </a:xfrm>
          <a:prstGeom prst="wedgeRoundRectCallout">
            <a:avLst>
              <a:gd name="adj1" fmla="val 18985"/>
              <a:gd name="adj2" fmla="val 10438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 AAI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FD691F27-ACEC-4E25-9BF9-E5F811CF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4" y="2299248"/>
            <a:ext cx="4580150" cy="3215850"/>
          </a:xfrm>
          <a:prstGeom prst="rect">
            <a:avLst/>
          </a:prstGeom>
        </p:spPr>
      </p:pic>
      <p:cxnSp>
        <p:nvCxnSpPr>
          <p:cNvPr id="10" name="Taisns savienotājs 9">
            <a:extLst>
              <a:ext uri="{FF2B5EF4-FFF2-40B4-BE49-F238E27FC236}">
                <a16:creationId xmlns:a16="http://schemas.microsoft.com/office/drawing/2014/main" id="{ACCF3552-08C5-42CB-B86D-5BC763A54937}"/>
              </a:ext>
            </a:extLst>
          </p:cNvPr>
          <p:cNvCxnSpPr>
            <a:cxnSpLocks/>
          </p:cNvCxnSpPr>
          <p:nvPr/>
        </p:nvCxnSpPr>
        <p:spPr>
          <a:xfrm>
            <a:off x="5712903" y="116541"/>
            <a:ext cx="0" cy="6619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ttēls 10">
            <a:extLst>
              <a:ext uri="{FF2B5EF4-FFF2-40B4-BE49-F238E27FC236}">
                <a16:creationId xmlns:a16="http://schemas.microsoft.com/office/drawing/2014/main" id="{46B0B359-D632-4FF8-A9AB-C5EA2317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922" y="2299248"/>
            <a:ext cx="3441497" cy="3792171"/>
          </a:xfrm>
          <a:prstGeom prst="rect">
            <a:avLst/>
          </a:prstGeom>
        </p:spPr>
      </p:pic>
      <p:sp>
        <p:nvSpPr>
          <p:cNvPr id="12" name="Taisnstūris 11">
            <a:extLst>
              <a:ext uri="{FF2B5EF4-FFF2-40B4-BE49-F238E27FC236}">
                <a16:creationId xmlns:a16="http://schemas.microsoft.com/office/drawing/2014/main" id="{F9E8A7F2-1F0F-4773-ACC7-452BC7FA3F8C}"/>
              </a:ext>
            </a:extLst>
          </p:cNvPr>
          <p:cNvSpPr/>
          <p:nvPr/>
        </p:nvSpPr>
        <p:spPr>
          <a:xfrm>
            <a:off x="620786" y="673347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1.</a:t>
            </a:r>
          </a:p>
        </p:txBody>
      </p:sp>
      <p:sp>
        <p:nvSpPr>
          <p:cNvPr id="19" name="Runas burbulis: taisnstūrveida ar noapaļotiem stūriem 4">
            <a:extLst>
              <a:ext uri="{FF2B5EF4-FFF2-40B4-BE49-F238E27FC236}">
                <a16:creationId xmlns:a16="http://schemas.microsoft.com/office/drawing/2014/main" id="{4C9EAC88-28B3-4A1A-A3B4-92A705B51921}"/>
              </a:ext>
            </a:extLst>
          </p:cNvPr>
          <p:cNvSpPr/>
          <p:nvPr/>
        </p:nvSpPr>
        <p:spPr>
          <a:xfrm>
            <a:off x="6202260" y="459916"/>
            <a:ext cx="5368954" cy="1437734"/>
          </a:xfrm>
          <a:prstGeom prst="wedgeRoundRectCallout">
            <a:avLst>
              <a:gd name="adj1" fmla="val -17398"/>
              <a:gd name="adj2" fmla="val 7108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OPENAIRE,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lai izveidotu vai pieteiktos ar </a:t>
            </a:r>
            <a:r>
              <a:rPr lang="lv-LV" sz="1600" err="1">
                <a:solidFill>
                  <a:srgbClr val="003C4A"/>
                </a:solidFill>
                <a:latin typeface="Century Gothic"/>
              </a:rPr>
              <a:t>OpenAIRE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 kontu.</a:t>
            </a:r>
          </a:p>
          <a:p>
            <a:pPr algn="ctr"/>
            <a:r>
              <a:rPr lang="lv-LV" sz="1600" dirty="0">
                <a:solidFill>
                  <a:srgbClr val="003C4A"/>
                </a:solidFill>
                <a:latin typeface="Century Gothic"/>
              </a:rPr>
              <a:t>Spied </a:t>
            </a:r>
            <a:r>
              <a:rPr lang="lv-LV" sz="1600" b="1" dirty="0">
                <a:solidFill>
                  <a:srgbClr val="003C4A"/>
                </a:solidFill>
                <a:latin typeface="Century Gothic"/>
              </a:rPr>
              <a:t>CHOOSE ANOTHER ACCOUNT</a:t>
            </a:r>
            <a:r>
              <a:rPr lang="lv-LV" sz="1600" dirty="0">
                <a:solidFill>
                  <a:srgbClr val="003C4A"/>
                </a:solidFill>
                <a:latin typeface="Century Gothic"/>
              </a:rPr>
              <a:t>, lai pieteiktos ar citu, piemēram, ORCID kontu</a:t>
            </a:r>
            <a:endParaRPr lang="lv-LV" sz="1600" b="1" dirty="0">
              <a:solidFill>
                <a:srgbClr val="003C4A"/>
              </a:solidFill>
              <a:latin typeface="Century Gothic"/>
            </a:endParaRPr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6C64CD2A-97A8-4E2C-A98E-5E28E71DCFC8}"/>
              </a:ext>
            </a:extLst>
          </p:cNvPr>
          <p:cNvSpPr/>
          <p:nvPr/>
        </p:nvSpPr>
        <p:spPr>
          <a:xfrm>
            <a:off x="6061045" y="285844"/>
            <a:ext cx="377505" cy="3481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6405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6844BE2AA19DF4598F48904774F8FD3" ma:contentTypeVersion="13" ma:contentTypeDescription="Izveidot jaunu dokumentu." ma:contentTypeScope="" ma:versionID="12715a18fe24479ef8d36838c541cdec">
  <xsd:schema xmlns:xsd="http://www.w3.org/2001/XMLSchema" xmlns:xs="http://www.w3.org/2001/XMLSchema" xmlns:p="http://schemas.microsoft.com/office/2006/metadata/properties" xmlns:ns2="e2384b4b-6a98-4914-b9f4-3e47784850cb" xmlns:ns3="70c6d565-7777-4b66-a1fb-bfca629049bf" targetNamespace="http://schemas.microsoft.com/office/2006/metadata/properties" ma:root="true" ma:fieldsID="05639b1cf1d73e07d9e02471839639e1" ns2:_="" ns3:_="">
    <xsd:import namespace="e2384b4b-6a98-4914-b9f4-3e47784850cb"/>
    <xsd:import namespace="70c6d565-7777-4b66-a1fb-bfca62904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Labojum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84b4b-6a98-4914-b9f4-3e4778485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ttēlu atzīmes" ma:readOnly="false" ma:fieldId="{5cf76f15-5ced-4ddc-b409-7134ff3c332f}" ma:taxonomyMulti="true" ma:sspId="d280fad7-8666-4ec1-9377-a31f53add1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abojumi" ma:index="20" nillable="true" ma:displayName="Labojumi" ma:format="Dropdown" ma:internalName="Labojumi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d565-7777-4b66-a1fb-bfca629049b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4b855c-a016-4bd5-a899-99b7910eba0f}" ma:internalName="TaxCatchAll" ma:showField="CatchAllData" ma:web="70c6d565-7777-4b66-a1fb-bfca629049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c6d565-7777-4b66-a1fb-bfca629049bf" xsi:nil="true"/>
    <lcf76f155ced4ddcb4097134ff3c332f xmlns="e2384b4b-6a98-4914-b9f4-3e47784850cb">
      <Terms xmlns="http://schemas.microsoft.com/office/infopath/2007/PartnerControls"/>
    </lcf76f155ced4ddcb4097134ff3c332f>
    <Labojumi xmlns="e2384b4b-6a98-4914-b9f4-3e47784850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FB97E-DD3E-4D63-8B2E-4381D0C37CDD}">
  <ds:schemaRefs>
    <ds:schemaRef ds:uri="70c6d565-7777-4b66-a1fb-bfca629049bf"/>
    <ds:schemaRef ds:uri="e2384b4b-6a98-4914-b9f4-3e47784850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55E098-DB69-409E-BBF9-DECC87433E78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0c6d565-7777-4b66-a1fb-bfca629049bf"/>
    <ds:schemaRef ds:uri="e2384b4b-6a98-4914-b9f4-3e47784850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CDA1AD-C795-49B4-B095-57023F9E23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3749</Words>
  <Application>Microsoft Office PowerPoint</Application>
  <PresentationFormat>Platekrāna</PresentationFormat>
  <Paragraphs>548</Paragraphs>
  <Slides>63</Slides>
  <Notes>35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63</vt:i4>
      </vt:variant>
    </vt:vector>
  </HeadingPairs>
  <TitlesOfParts>
    <vt:vector size="69" baseType="lpstr">
      <vt:lpstr>Aptos</vt:lpstr>
      <vt:lpstr>Arial</vt:lpstr>
      <vt:lpstr>Calibri</vt:lpstr>
      <vt:lpstr>Calibri Light</vt:lpstr>
      <vt:lpstr>Century Gothic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Oksana Zaiceva</dc:creator>
  <cp:lastModifiedBy>Oksana Zaiceva</cp:lastModifiedBy>
  <cp:revision>577</cp:revision>
  <dcterms:created xsi:type="dcterms:W3CDTF">2024-11-19T08:11:09Z</dcterms:created>
  <dcterms:modified xsi:type="dcterms:W3CDTF">2025-04-30T09:41:07Z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0x01010006844BE2AA19DF4598F48904774F8FD3</vt:lpwstr>
  </property>
  <property fmtid="{D5CDD505-2E9C-101B-9397-08002B2CF9AE}" pid="3" name="MediaServiceImageTags">
    <vt:lpwstr/>
  </property>
  <property fmtid="{D5CDD505-2E9C-101B-9397-08002B2CF9AE}" pid="4" name="Order">
    <vt:r8>20700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